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31"/>
  </p:notesMasterIdLst>
  <p:sldIdLst>
    <p:sldId id="256" r:id="rId2"/>
    <p:sldId id="266" r:id="rId3"/>
    <p:sldId id="441" r:id="rId4"/>
    <p:sldId id="277" r:id="rId5"/>
    <p:sldId id="479" r:id="rId6"/>
    <p:sldId id="475" r:id="rId7"/>
    <p:sldId id="476" r:id="rId8"/>
    <p:sldId id="477" r:id="rId9"/>
    <p:sldId id="478" r:id="rId10"/>
    <p:sldId id="431" r:id="rId11"/>
    <p:sldId id="418" r:id="rId12"/>
    <p:sldId id="429" r:id="rId13"/>
    <p:sldId id="430" r:id="rId14"/>
    <p:sldId id="272" r:id="rId15"/>
    <p:sldId id="481" r:id="rId16"/>
    <p:sldId id="482" r:id="rId17"/>
    <p:sldId id="304" r:id="rId18"/>
    <p:sldId id="281" r:id="rId19"/>
    <p:sldId id="282" r:id="rId20"/>
    <p:sldId id="496" r:id="rId21"/>
    <p:sldId id="268" r:id="rId22"/>
    <p:sldId id="483" r:id="rId23"/>
    <p:sldId id="305" r:id="rId24"/>
    <p:sldId id="278" r:id="rId25"/>
    <p:sldId id="270" r:id="rId26"/>
    <p:sldId id="276" r:id="rId27"/>
    <p:sldId id="417" r:id="rId28"/>
    <p:sldId id="419" r:id="rId29"/>
    <p:sldId id="406" r:id="rId30"/>
    <p:sldId id="432" r:id="rId31"/>
    <p:sldId id="407" r:id="rId32"/>
    <p:sldId id="439" r:id="rId33"/>
    <p:sldId id="440" r:id="rId34"/>
    <p:sldId id="421" r:id="rId35"/>
    <p:sldId id="427" r:id="rId36"/>
    <p:sldId id="420" r:id="rId37"/>
    <p:sldId id="480" r:id="rId38"/>
    <p:sldId id="321" r:id="rId39"/>
    <p:sldId id="400" r:id="rId40"/>
    <p:sldId id="485" r:id="rId41"/>
    <p:sldId id="486" r:id="rId42"/>
    <p:sldId id="484" r:id="rId43"/>
    <p:sldId id="487" r:id="rId44"/>
    <p:sldId id="273" r:id="rId45"/>
    <p:sldId id="488" r:id="rId46"/>
    <p:sldId id="392" r:id="rId47"/>
    <p:sldId id="489" r:id="rId48"/>
    <p:sldId id="387" r:id="rId49"/>
    <p:sldId id="357" r:id="rId50"/>
    <p:sldId id="358" r:id="rId51"/>
    <p:sldId id="393" r:id="rId52"/>
    <p:sldId id="360" r:id="rId53"/>
    <p:sldId id="363" r:id="rId54"/>
    <p:sldId id="350" r:id="rId55"/>
    <p:sldId id="280" r:id="rId56"/>
    <p:sldId id="399" r:id="rId57"/>
    <p:sldId id="364" r:id="rId58"/>
    <p:sldId id="490" r:id="rId59"/>
    <p:sldId id="433" r:id="rId60"/>
    <p:sldId id="395" r:id="rId61"/>
    <p:sldId id="494" r:id="rId62"/>
    <p:sldId id="397" r:id="rId63"/>
    <p:sldId id="425" r:id="rId64"/>
    <p:sldId id="388" r:id="rId65"/>
    <p:sldId id="326" r:id="rId66"/>
    <p:sldId id="327" r:id="rId67"/>
    <p:sldId id="343" r:id="rId68"/>
    <p:sldId id="344" r:id="rId69"/>
    <p:sldId id="368" r:id="rId70"/>
    <p:sldId id="370" r:id="rId71"/>
    <p:sldId id="386" r:id="rId72"/>
    <p:sldId id="348" r:id="rId73"/>
    <p:sldId id="349" r:id="rId74"/>
    <p:sldId id="396" r:id="rId75"/>
    <p:sldId id="351" r:id="rId76"/>
    <p:sldId id="356" r:id="rId77"/>
    <p:sldId id="495" r:id="rId78"/>
    <p:sldId id="508" r:id="rId79"/>
    <p:sldId id="509" r:id="rId80"/>
    <p:sldId id="510" r:id="rId81"/>
    <p:sldId id="267" r:id="rId82"/>
    <p:sldId id="511" r:id="rId83"/>
    <p:sldId id="269" r:id="rId84"/>
    <p:sldId id="300" r:id="rId85"/>
    <p:sldId id="337" r:id="rId86"/>
    <p:sldId id="338" r:id="rId87"/>
    <p:sldId id="507" r:id="rId88"/>
    <p:sldId id="498" r:id="rId89"/>
    <p:sldId id="503" r:id="rId90"/>
    <p:sldId id="505" r:id="rId91"/>
    <p:sldId id="506" r:id="rId92"/>
    <p:sldId id="500" r:id="rId93"/>
    <p:sldId id="499" r:id="rId94"/>
    <p:sldId id="450" r:id="rId95"/>
    <p:sldId id="501" r:id="rId96"/>
    <p:sldId id="451" r:id="rId97"/>
    <p:sldId id="502" r:id="rId98"/>
    <p:sldId id="452" r:id="rId99"/>
    <p:sldId id="453" r:id="rId100"/>
    <p:sldId id="325" r:id="rId101"/>
    <p:sldId id="308" r:id="rId102"/>
    <p:sldId id="323" r:id="rId103"/>
    <p:sldId id="512" r:id="rId104"/>
    <p:sldId id="513" r:id="rId105"/>
    <p:sldId id="504" r:id="rId106"/>
    <p:sldId id="265" r:id="rId107"/>
    <p:sldId id="264" r:id="rId108"/>
    <p:sldId id="257" r:id="rId109"/>
    <p:sldId id="258" r:id="rId110"/>
    <p:sldId id="260" r:id="rId111"/>
    <p:sldId id="262" r:id="rId112"/>
    <p:sldId id="259" r:id="rId113"/>
    <p:sldId id="261" r:id="rId114"/>
    <p:sldId id="263" r:id="rId115"/>
    <p:sldId id="514" r:id="rId116"/>
    <p:sldId id="497" r:id="rId117"/>
    <p:sldId id="401" r:id="rId118"/>
    <p:sldId id="402" r:id="rId119"/>
    <p:sldId id="289" r:id="rId120"/>
    <p:sldId id="403" r:id="rId121"/>
    <p:sldId id="336" r:id="rId122"/>
    <p:sldId id="295" r:id="rId123"/>
    <p:sldId id="404" r:id="rId124"/>
    <p:sldId id="405" r:id="rId125"/>
    <p:sldId id="410" r:id="rId126"/>
    <p:sldId id="411" r:id="rId127"/>
    <p:sldId id="412" r:id="rId128"/>
    <p:sldId id="413" r:id="rId129"/>
    <p:sldId id="367" r:id="rId1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32"/>
    <p:restoredTop sz="90565"/>
  </p:normalViewPr>
  <p:slideViewPr>
    <p:cSldViewPr snapToGrid="0">
      <p:cViewPr varScale="1">
        <p:scale>
          <a:sx n="127" d="100"/>
          <a:sy n="127" d="100"/>
        </p:scale>
        <p:origin x="1536" y="472"/>
      </p:cViewPr>
      <p:guideLst/>
    </p:cSldViewPr>
  </p:slideViewPr>
  <p:notesTextViewPr>
    <p:cViewPr>
      <p:scale>
        <a:sx n="1" d="1"/>
        <a:sy n="1" d="1"/>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DF138-C620-F948-93AD-23AAA7DCA835}" type="datetimeFigureOut">
              <a:rPr lang="en-US" smtClean="0"/>
              <a:t>9/24/25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D1A15-CCAD-3941-81FE-F0709DD07A57}" type="slidenum">
              <a:rPr lang="en-US" smtClean="0"/>
              <a:t>‹#›</a:t>
            </a:fld>
            <a:endParaRPr lang="en-US"/>
          </a:p>
        </p:txBody>
      </p:sp>
    </p:spTree>
    <p:extLst>
      <p:ext uri="{BB962C8B-B14F-4D97-AF65-F5344CB8AC3E}">
        <p14:creationId xmlns:p14="http://schemas.microsoft.com/office/powerpoint/2010/main" val="103243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hi.org/about/Pages/IHISeniorFellows.aspx"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hi.org/communities/blogs/origin-of-every-system-is-perfectly-designed-quot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lancet.com/journals/lanplh/article/PIIS2542-5196(24)00042-1/fulltex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ittee.iso.org/files/live/sites/tc309/files/ISO%2037000%20slides/ISO%2037000%20Governance%20of%20organizations%20-%20Guidance%20-%20v1%202022%20web.pdf"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knowledge.bsigroup.com/products/purpose-driven-organizations-worldviews-principles-and-behaviours-for-delivering-sustainability-guid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reattransition.org/about/what-is-the-great-transi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n.org/sg/en/content/sg/statement/2020-12-02/secretary-generals-address-columbia-university-the-state-of-the-planet-scroll-down-for-language-version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DC1EF9CE-F190-F24A-901F-B679C4FE6009}" type="slidenum">
              <a:rPr lang="en-US" sz="1200">
                <a:latin typeface="Calibri" charset="0"/>
              </a:rPr>
              <a:pPr eaLnBrk="1" fontAlgn="base" hangingPunct="1">
                <a:spcBef>
                  <a:spcPct val="0"/>
                </a:spcBef>
                <a:spcAft>
                  <a:spcPct val="0"/>
                </a:spcAft>
              </a:pPr>
              <a:t>4</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UNEP (2024) </a:t>
            </a:r>
            <a:r>
              <a:rPr lang="en-US" i="1" dirty="0"/>
              <a:t>Navigating New Horizons </a:t>
            </a:r>
          </a:p>
        </p:txBody>
      </p:sp>
      <p:sp>
        <p:nvSpPr>
          <p:cNvPr id="4" name="Slide Number Placeholder 3"/>
          <p:cNvSpPr>
            <a:spLocks noGrp="1"/>
          </p:cNvSpPr>
          <p:nvPr>
            <p:ph type="sldNum" sz="quarter" idx="5"/>
          </p:nvPr>
        </p:nvSpPr>
        <p:spPr/>
        <p:txBody>
          <a:bodyPr/>
          <a:lstStyle/>
          <a:p>
            <a:fld id="{54A5BE52-FB5C-C242-8157-E9FAD74B14C2}" type="slidenum">
              <a:rPr lang="en-US" smtClean="0"/>
              <a:t>25</a:t>
            </a:fld>
            <a:endParaRPr lang="en-US"/>
          </a:p>
        </p:txBody>
      </p:sp>
    </p:spTree>
    <p:extLst>
      <p:ext uri="{BB962C8B-B14F-4D97-AF65-F5344CB8AC3E}">
        <p14:creationId xmlns:p14="http://schemas.microsoft.com/office/powerpoint/2010/main" val="318103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https://wir2022.wid.world/executive-summary/</a:t>
            </a:r>
          </a:p>
        </p:txBody>
      </p:sp>
      <p:sp>
        <p:nvSpPr>
          <p:cNvPr id="4" name="Slide Number Placeholder 3"/>
          <p:cNvSpPr>
            <a:spLocks noGrp="1"/>
          </p:cNvSpPr>
          <p:nvPr>
            <p:ph type="sldNum" sz="quarter" idx="5"/>
          </p:nvPr>
        </p:nvSpPr>
        <p:spPr/>
        <p:txBody>
          <a:bodyPr/>
          <a:lstStyle/>
          <a:p>
            <a:fld id="{8D60AAED-F8C5-1F41-8482-3ABEA5839FFD}" type="slidenum">
              <a:rPr lang="en-US" smtClean="0"/>
              <a:t>28</a:t>
            </a:fld>
            <a:endParaRPr lang="en-US"/>
          </a:p>
        </p:txBody>
      </p:sp>
    </p:spTree>
    <p:extLst>
      <p:ext uri="{BB962C8B-B14F-4D97-AF65-F5344CB8AC3E}">
        <p14:creationId xmlns:p14="http://schemas.microsoft.com/office/powerpoint/2010/main" val="248692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wid.world</a:t>
            </a:r>
            <a:r>
              <a:rPr lang="en-US" dirty="0"/>
              <a:t>/country/world/</a:t>
            </a:r>
          </a:p>
        </p:txBody>
      </p:sp>
      <p:sp>
        <p:nvSpPr>
          <p:cNvPr id="4" name="Slide Number Placeholder 3"/>
          <p:cNvSpPr>
            <a:spLocks noGrp="1"/>
          </p:cNvSpPr>
          <p:nvPr>
            <p:ph type="sldNum" sz="quarter" idx="5"/>
          </p:nvPr>
        </p:nvSpPr>
        <p:spPr/>
        <p:txBody>
          <a:bodyPr/>
          <a:lstStyle/>
          <a:p>
            <a:fld id="{8D60AAED-F8C5-1F41-8482-3ABEA5839FFD}" type="slidenum">
              <a:rPr lang="en-US" smtClean="0"/>
              <a:t>29</a:t>
            </a:fld>
            <a:endParaRPr lang="en-US"/>
          </a:p>
        </p:txBody>
      </p:sp>
    </p:spTree>
    <p:extLst>
      <p:ext uri="{BB962C8B-B14F-4D97-AF65-F5344CB8AC3E}">
        <p14:creationId xmlns:p14="http://schemas.microsoft.com/office/powerpoint/2010/main" val="263392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wid.world</a:t>
            </a:r>
            <a:r>
              <a:rPr lang="en-US" dirty="0"/>
              <a:t>/country/world/ </a:t>
            </a:r>
          </a:p>
        </p:txBody>
      </p:sp>
      <p:sp>
        <p:nvSpPr>
          <p:cNvPr id="4" name="Slide Number Placeholder 3"/>
          <p:cNvSpPr>
            <a:spLocks noGrp="1"/>
          </p:cNvSpPr>
          <p:nvPr>
            <p:ph type="sldNum" sz="quarter" idx="5"/>
          </p:nvPr>
        </p:nvSpPr>
        <p:spPr/>
        <p:txBody>
          <a:bodyPr/>
          <a:lstStyle/>
          <a:p>
            <a:fld id="{8D60AAED-F8C5-1F41-8482-3ABEA5839FFD}" type="slidenum">
              <a:rPr lang="en-US" smtClean="0"/>
              <a:t>30</a:t>
            </a:fld>
            <a:endParaRPr lang="en-US"/>
          </a:p>
        </p:txBody>
      </p:sp>
    </p:spTree>
    <p:extLst>
      <p:ext uri="{BB962C8B-B14F-4D97-AF65-F5344CB8AC3E}">
        <p14:creationId xmlns:p14="http://schemas.microsoft.com/office/powerpoint/2010/main" val="112600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wid.world</a:t>
            </a:r>
            <a:r>
              <a:rPr lang="en-US" dirty="0"/>
              <a:t>/country/</a:t>
            </a:r>
            <a:r>
              <a:rPr lang="en-US" dirty="0" err="1"/>
              <a:t>canada</a:t>
            </a:r>
            <a:r>
              <a:rPr lang="en-US" dirty="0"/>
              <a:t>/</a:t>
            </a:r>
          </a:p>
        </p:txBody>
      </p:sp>
      <p:sp>
        <p:nvSpPr>
          <p:cNvPr id="4" name="Slide Number Placeholder 3"/>
          <p:cNvSpPr>
            <a:spLocks noGrp="1"/>
          </p:cNvSpPr>
          <p:nvPr>
            <p:ph type="sldNum" sz="quarter" idx="5"/>
          </p:nvPr>
        </p:nvSpPr>
        <p:spPr/>
        <p:txBody>
          <a:bodyPr/>
          <a:lstStyle/>
          <a:p>
            <a:fld id="{8D60AAED-F8C5-1F41-8482-3ABEA5839FFD}" type="slidenum">
              <a:rPr lang="en-US" smtClean="0"/>
              <a:t>31</a:t>
            </a:fld>
            <a:endParaRPr lang="en-US"/>
          </a:p>
        </p:txBody>
      </p:sp>
    </p:spTree>
    <p:extLst>
      <p:ext uri="{BB962C8B-B14F-4D97-AF65-F5344CB8AC3E}">
        <p14:creationId xmlns:p14="http://schemas.microsoft.com/office/powerpoint/2010/main" val="2319246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472BB-4E71-F440-44EA-244657841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3EB55-09FD-97F4-B624-AE6D6F726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8EE57-ACAB-F75B-CBF9-16CCF0E2D417}"/>
              </a:ext>
            </a:extLst>
          </p:cNvPr>
          <p:cNvSpPr>
            <a:spLocks noGrp="1"/>
          </p:cNvSpPr>
          <p:nvPr>
            <p:ph type="body" idx="1"/>
          </p:nvPr>
        </p:nvSpPr>
        <p:spPr/>
        <p:txBody>
          <a:bodyPr/>
          <a:lstStyle/>
          <a:p>
            <a:r>
              <a:rPr lang="en-US" dirty="0"/>
              <a:t>https://</a:t>
            </a:r>
            <a:r>
              <a:rPr lang="en-US" dirty="0" err="1"/>
              <a:t>wid.world</a:t>
            </a:r>
            <a:r>
              <a:rPr lang="en-US" dirty="0"/>
              <a:t>/country/</a:t>
            </a:r>
            <a:r>
              <a:rPr lang="en-US" dirty="0" err="1"/>
              <a:t>canada</a:t>
            </a:r>
            <a:r>
              <a:rPr lang="en-US" dirty="0"/>
              <a:t>/</a:t>
            </a:r>
          </a:p>
        </p:txBody>
      </p:sp>
      <p:sp>
        <p:nvSpPr>
          <p:cNvPr id="4" name="Slide Number Placeholder 3">
            <a:extLst>
              <a:ext uri="{FF2B5EF4-FFF2-40B4-BE49-F238E27FC236}">
                <a16:creationId xmlns:a16="http://schemas.microsoft.com/office/drawing/2014/main" id="{C6BE0B6C-53E4-62C2-4B8B-1A27A3AEF6E3}"/>
              </a:ext>
            </a:extLst>
          </p:cNvPr>
          <p:cNvSpPr>
            <a:spLocks noGrp="1"/>
          </p:cNvSpPr>
          <p:nvPr>
            <p:ph type="sldNum" sz="quarter" idx="5"/>
          </p:nvPr>
        </p:nvSpPr>
        <p:spPr/>
        <p:txBody>
          <a:bodyPr/>
          <a:lstStyle/>
          <a:p>
            <a:fld id="{8D60AAED-F8C5-1F41-8482-3ABEA5839FFD}" type="slidenum">
              <a:rPr lang="en-US" smtClean="0"/>
              <a:t>32</a:t>
            </a:fld>
            <a:endParaRPr lang="en-US"/>
          </a:p>
        </p:txBody>
      </p:sp>
    </p:spTree>
    <p:extLst>
      <p:ext uri="{BB962C8B-B14F-4D97-AF65-F5344CB8AC3E}">
        <p14:creationId xmlns:p14="http://schemas.microsoft.com/office/powerpoint/2010/main" val="33318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wid.world</a:t>
            </a:r>
            <a:r>
              <a:rPr lang="en-US" dirty="0"/>
              <a:t>/country/</a:t>
            </a:r>
            <a:r>
              <a:rPr lang="en-US" dirty="0" err="1"/>
              <a:t>canada</a:t>
            </a:r>
            <a:r>
              <a:rPr lang="en-US" dirty="0"/>
              <a:t>/</a:t>
            </a:r>
          </a:p>
        </p:txBody>
      </p:sp>
      <p:sp>
        <p:nvSpPr>
          <p:cNvPr id="4" name="Slide Number Placeholder 3"/>
          <p:cNvSpPr>
            <a:spLocks noGrp="1"/>
          </p:cNvSpPr>
          <p:nvPr>
            <p:ph type="sldNum" sz="quarter" idx="5"/>
          </p:nvPr>
        </p:nvSpPr>
        <p:spPr/>
        <p:txBody>
          <a:bodyPr/>
          <a:lstStyle/>
          <a:p>
            <a:fld id="{8D60AAED-F8C5-1F41-8482-3ABEA5839FFD}" type="slidenum">
              <a:rPr lang="en-US" smtClean="0"/>
              <a:t>33</a:t>
            </a:fld>
            <a:endParaRPr lang="en-US"/>
          </a:p>
        </p:txBody>
      </p:sp>
    </p:spTree>
    <p:extLst>
      <p:ext uri="{BB962C8B-B14F-4D97-AF65-F5344CB8AC3E}">
        <p14:creationId xmlns:p14="http://schemas.microsoft.com/office/powerpoint/2010/main" val="938069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social.desa.un.org</a:t>
            </a:r>
            <a:r>
              <a:rPr lang="en-US" dirty="0"/>
              <a:t>/issues/world-social-report</a:t>
            </a:r>
          </a:p>
        </p:txBody>
      </p:sp>
      <p:sp>
        <p:nvSpPr>
          <p:cNvPr id="4" name="Slide Number Placeholder 3"/>
          <p:cNvSpPr>
            <a:spLocks noGrp="1"/>
          </p:cNvSpPr>
          <p:nvPr>
            <p:ph type="sldNum" sz="quarter" idx="5"/>
          </p:nvPr>
        </p:nvSpPr>
        <p:spPr/>
        <p:txBody>
          <a:bodyPr/>
          <a:lstStyle/>
          <a:p>
            <a:fld id="{8D60AAED-F8C5-1F41-8482-3ABEA5839FFD}" type="slidenum">
              <a:rPr lang="en-US" smtClean="0"/>
              <a:t>34</a:t>
            </a:fld>
            <a:endParaRPr lang="en-US"/>
          </a:p>
        </p:txBody>
      </p:sp>
    </p:spTree>
    <p:extLst>
      <p:ext uri="{BB962C8B-B14F-4D97-AF65-F5344CB8AC3E}">
        <p14:creationId xmlns:p14="http://schemas.microsoft.com/office/powerpoint/2010/main" val="206002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CA" sz="1800" b="1" kern="1800" dirty="0">
                <a:effectLst/>
                <a:latin typeface="Cambria" panose="02040503050406030204" pitchFamily="18" charset="0"/>
                <a:ea typeface="Times New Roman" panose="02020603050405020304" pitchFamily="18" charset="0"/>
              </a:rPr>
              <a:t>Like Magic? (“Every system is perfectly designed…”)</a:t>
            </a:r>
            <a:endParaRPr lang="en-CA" sz="1800" dirty="0">
              <a:effectLst/>
              <a:latin typeface="Times New Roman" panose="02020603050405020304" pitchFamily="18" charset="0"/>
              <a:ea typeface="MS Mincho" panose="02020609040205080304" pitchFamily="49" charset="-128"/>
            </a:endParaRPr>
          </a:p>
          <a:p>
            <a:pPr>
              <a:spcBef>
                <a:spcPts val="600"/>
              </a:spcBef>
              <a:spcAft>
                <a:spcPts val="600"/>
              </a:spcAft>
            </a:pPr>
            <a:r>
              <a:rPr lang="en-CA" sz="1800" b="1" i="1" dirty="0">
                <a:effectLst/>
                <a:latin typeface="Cambria" panose="02040503050406030204" pitchFamily="18" charset="0"/>
                <a:ea typeface="Times New Roman" panose="02020603050405020304" pitchFamily="18" charset="0"/>
              </a:rPr>
              <a:t>By IHI Multimedia Team | Friday, August 21, 2015</a:t>
            </a:r>
            <a:endParaRPr lang="en-CA" sz="1800" dirty="0">
              <a:effectLst/>
              <a:latin typeface="Times New Roman" panose="02020603050405020304" pitchFamily="18" charset="0"/>
              <a:ea typeface="MS Mincho" panose="02020609040205080304" pitchFamily="49" charset="-128"/>
            </a:endParaRPr>
          </a:p>
          <a:p>
            <a:pPr>
              <a:spcBef>
                <a:spcPts val="600"/>
              </a:spcBef>
              <a:spcAft>
                <a:spcPts val="600"/>
              </a:spcAft>
            </a:pPr>
            <a:r>
              <a:rPr lang="en-CA" sz="1800" i="1" dirty="0">
                <a:effectLst/>
                <a:latin typeface="Cambria" panose="02040503050406030204" pitchFamily="18" charset="0"/>
                <a:ea typeface="MS Mincho" panose="02020609040205080304" pitchFamily="49" charset="-128"/>
              </a:rPr>
              <a:t>Earl Conway and </a:t>
            </a:r>
            <a:r>
              <a:rPr lang="en-CA" sz="1800" i="1" u="sng" dirty="0">
                <a:solidFill>
                  <a:srgbClr val="0000FF"/>
                </a:solidFill>
                <a:effectLst/>
                <a:latin typeface="Cambria" panose="02040503050406030204" pitchFamily="18" charset="0"/>
                <a:ea typeface="MS Mincho" panose="02020609040205080304" pitchFamily="49" charset="-128"/>
                <a:hlinkClick r:id="rId3" tooltip="Paul Batalden"/>
              </a:rPr>
              <a:t>Paul Batalden</a:t>
            </a:r>
            <a:r>
              <a:rPr lang="en-CA" sz="1800" i="1" dirty="0">
                <a:effectLst/>
                <a:latin typeface="Cambria" panose="02040503050406030204" pitchFamily="18" charset="0"/>
                <a:ea typeface="MS Mincho" panose="02020609040205080304" pitchFamily="49" charset="-128"/>
              </a:rPr>
              <a:t>, IHI Senior Fellow and Founding Chair of the IHI Board of Directors, clarify the origins of the quotation, “Every system is perfectly designed to get the results it gets.”</a:t>
            </a:r>
            <a:endParaRPr lang="en-CA" sz="1800" dirty="0">
              <a:effectLst/>
              <a:latin typeface="Times New Roman" panose="02020603050405020304" pitchFamily="18" charset="0"/>
              <a:ea typeface="MS Mincho" panose="02020609040205080304" pitchFamily="49" charset="-128"/>
            </a:endParaRPr>
          </a:p>
          <a:p>
            <a:pPr>
              <a:spcBef>
                <a:spcPts val="600"/>
              </a:spcBef>
              <a:spcAft>
                <a:spcPts val="600"/>
              </a:spcAft>
            </a:pPr>
            <a:r>
              <a:rPr lang="en-US" sz="1800" u="sng" dirty="0">
                <a:solidFill>
                  <a:srgbClr val="0000FF"/>
                </a:solidFill>
                <a:effectLst/>
                <a:latin typeface="Cambria" panose="02040503050406030204" pitchFamily="18" charset="0"/>
                <a:ea typeface="MS Mincho" panose="02020609040205080304" pitchFamily="49" charset="-128"/>
                <a:hlinkClick r:id="rId4"/>
              </a:rPr>
              <a:t>https://www.ihi.org/communities/blogs/origin-of-every-system-is-perfectly-designed-quote</a:t>
            </a:r>
            <a:r>
              <a:rPr lang="en-GB" sz="1800" dirty="0">
                <a:effectLst/>
                <a:latin typeface="Cambria" panose="02040503050406030204" pitchFamily="18" charset="0"/>
                <a:ea typeface="MS Mincho" panose="02020609040205080304" pitchFamily="49" charset="-128"/>
              </a:rPr>
              <a:t> </a:t>
            </a:r>
            <a:endParaRPr lang="en-CA" sz="1800" dirty="0">
              <a:effectLst/>
              <a:latin typeface="Times New Roman" panose="02020603050405020304" pitchFamily="18"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2267B62A-7F80-FB49-A598-8EAECC71B30E}" type="slidenum">
              <a:rPr lang="en-US" smtClean="0"/>
              <a:t>38</a:t>
            </a:fld>
            <a:endParaRPr lang="en-US"/>
          </a:p>
        </p:txBody>
      </p:sp>
    </p:spTree>
    <p:extLst>
      <p:ext uri="{BB962C8B-B14F-4D97-AF65-F5344CB8AC3E}">
        <p14:creationId xmlns:p14="http://schemas.microsoft.com/office/powerpoint/2010/main" val="271774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u="sng" kern="1200" dirty="0">
                <a:solidFill>
                  <a:schemeClr val="tx1"/>
                </a:solidFill>
                <a:effectLst/>
                <a:latin typeface="+mn-lt"/>
                <a:ea typeface="+mn-ea"/>
                <a:cs typeface="+mn-cs"/>
              </a:rPr>
              <a:t>“Empathy is our only hope” </a:t>
            </a:r>
            <a:endParaRPr lang="en-CA" sz="1200" kern="1200" dirty="0">
              <a:solidFill>
                <a:schemeClr val="tx1"/>
              </a:solidFill>
              <a:effectLst/>
              <a:latin typeface="+mn-lt"/>
              <a:ea typeface="+mn-ea"/>
              <a:cs typeface="+mn-cs"/>
            </a:endParaRPr>
          </a:p>
          <a:p>
            <a:r>
              <a:rPr lang="en-CA" sz="1200" b="1" i="1" kern="1200" dirty="0">
                <a:solidFill>
                  <a:schemeClr val="tx1"/>
                </a:solidFill>
                <a:effectLst/>
                <a:latin typeface="+mn-lt"/>
                <a:ea typeface="+mn-ea"/>
                <a:cs typeface="+mn-cs"/>
              </a:rPr>
              <a:t>Saul Klein and Arti Freeman </a:t>
            </a:r>
            <a:endParaRPr lang="en-CA" sz="1200" kern="1200" dirty="0">
              <a:solidFill>
                <a:schemeClr val="tx1"/>
              </a:solidFill>
              <a:effectLst/>
              <a:latin typeface="+mn-lt"/>
              <a:ea typeface="+mn-ea"/>
              <a:cs typeface="+mn-cs"/>
            </a:endParaRPr>
          </a:p>
          <a:p>
            <a:r>
              <a:rPr lang="en-CA" sz="1200" b="1" i="1" kern="1200" dirty="0">
                <a:solidFill>
                  <a:schemeClr val="tx1"/>
                </a:solidFill>
                <a:effectLst/>
                <a:latin typeface="+mn-lt"/>
                <a:ea typeface="+mn-ea"/>
                <a:cs typeface="+mn-cs"/>
              </a:rPr>
              <a:t>Times Colonist, 11 Jul 2025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Klein is executive director of the Victoria Forum and Freeman is president and CEO of Definity Foundation</a:t>
            </a:r>
            <a:r>
              <a:rPr lang="en-CA" dirty="0">
                <a:effectLst/>
              </a:rPr>
              <a:t> </a:t>
            </a:r>
            <a:endParaRPr lang="en-US" dirty="0"/>
          </a:p>
        </p:txBody>
      </p:sp>
      <p:sp>
        <p:nvSpPr>
          <p:cNvPr id="4" name="Slide Number Placeholder 3"/>
          <p:cNvSpPr>
            <a:spLocks noGrp="1"/>
          </p:cNvSpPr>
          <p:nvPr>
            <p:ph type="sldNum" sz="quarter" idx="5"/>
          </p:nvPr>
        </p:nvSpPr>
        <p:spPr/>
        <p:txBody>
          <a:bodyPr/>
          <a:lstStyle/>
          <a:p>
            <a:fld id="{2267B62A-7F80-FB49-A598-8EAECC71B30E}" type="slidenum">
              <a:rPr lang="en-US" smtClean="0"/>
              <a:t>39</a:t>
            </a:fld>
            <a:endParaRPr lang="en-US"/>
          </a:p>
        </p:txBody>
      </p:sp>
    </p:spTree>
    <p:extLst>
      <p:ext uri="{BB962C8B-B14F-4D97-AF65-F5344CB8AC3E}">
        <p14:creationId xmlns:p14="http://schemas.microsoft.com/office/powerpoint/2010/main" val="305434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www.ipolitics.ca</a:t>
            </a:r>
            <a:r>
              <a:rPr lang="en-US" dirty="0"/>
              <a:t>/2025/07/02/its-too-late-david-suzuki-says-the-fight-against-climate-change-is-lost/</a:t>
            </a:r>
          </a:p>
        </p:txBody>
      </p:sp>
      <p:sp>
        <p:nvSpPr>
          <p:cNvPr id="4" name="Slide Number Placeholder 3"/>
          <p:cNvSpPr>
            <a:spLocks noGrp="1"/>
          </p:cNvSpPr>
          <p:nvPr>
            <p:ph type="sldNum" sz="quarter" idx="5"/>
          </p:nvPr>
        </p:nvSpPr>
        <p:spPr/>
        <p:txBody>
          <a:bodyPr/>
          <a:lstStyle/>
          <a:p>
            <a:fld id="{8D60AAED-F8C5-1F41-8482-3ABEA5839FFD}" type="slidenum">
              <a:rPr lang="en-US" smtClean="0"/>
              <a:t>10</a:t>
            </a:fld>
            <a:endParaRPr lang="en-US"/>
          </a:p>
        </p:txBody>
      </p:sp>
    </p:spTree>
    <p:extLst>
      <p:ext uri="{BB962C8B-B14F-4D97-AF65-F5344CB8AC3E}">
        <p14:creationId xmlns:p14="http://schemas.microsoft.com/office/powerpoint/2010/main" val="284668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CA" sz="1800" b="1" i="1" dirty="0">
                <a:effectLst/>
                <a:latin typeface="Cambria" panose="02040503050406030204" pitchFamily="18" charset="0"/>
                <a:ea typeface="Times New Roman" panose="02020603050405020304" pitchFamily="18" charset="0"/>
              </a:rPr>
              <a:t>Definition &amp; Meaning - Merriam-Webster</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b="1" dirty="0">
                <a:effectLst/>
                <a:latin typeface="Cambria" panose="02040503050406030204" pitchFamily="18" charset="0"/>
                <a:ea typeface="Times New Roman" panose="02020603050405020304" pitchFamily="18" charset="0"/>
              </a:rPr>
              <a:t>Reform</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a</a:t>
            </a:r>
            <a:r>
              <a:rPr lang="en-CA" sz="1800" dirty="0">
                <a:solidFill>
                  <a:srgbClr val="0A1B27"/>
                </a:solidFill>
                <a:effectLst/>
                <a:latin typeface="Cambria" panose="02040503050406030204" pitchFamily="18" charset="0"/>
                <a:ea typeface="Times New Roman" panose="02020603050405020304" pitchFamily="18" charset="0"/>
              </a:rPr>
              <a:t> : to put or change into an improved form or condition</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b</a:t>
            </a:r>
            <a:r>
              <a:rPr lang="en-CA" sz="1800" dirty="0">
                <a:solidFill>
                  <a:srgbClr val="0A1B27"/>
                </a:solidFill>
                <a:effectLst/>
                <a:latin typeface="Cambria" panose="02040503050406030204" pitchFamily="18" charset="0"/>
                <a:ea typeface="Times New Roman" panose="02020603050405020304" pitchFamily="18" charset="0"/>
              </a:rPr>
              <a:t> : to amend or improve by change of form or removal of faults or abuses</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b="1" dirty="0">
                <a:effectLst/>
                <a:latin typeface="Cambria" panose="02040503050406030204" pitchFamily="18" charset="0"/>
                <a:ea typeface="Times New Roman" panose="02020603050405020304" pitchFamily="18" charset="0"/>
              </a:rPr>
              <a:t>Transform</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effectLst/>
                <a:latin typeface="Cambria" panose="02040503050406030204" pitchFamily="18" charset="0"/>
                <a:ea typeface="Times New Roman" panose="02020603050405020304" pitchFamily="18" charset="0"/>
              </a:rPr>
              <a:t>a: "</a:t>
            </a:r>
            <a:r>
              <a:rPr lang="en-CA" sz="1800" dirty="0">
                <a:solidFill>
                  <a:srgbClr val="0A1B27"/>
                </a:solidFill>
                <a:effectLst/>
                <a:latin typeface="Cambria" panose="02040503050406030204" pitchFamily="18" charset="0"/>
                <a:ea typeface="Times New Roman" panose="02020603050405020304" pitchFamily="18" charset="0"/>
              </a:rPr>
              <a:t>to change in composition or structure</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b</a:t>
            </a:r>
            <a:r>
              <a:rPr lang="en-CA" sz="1800" dirty="0">
                <a:solidFill>
                  <a:srgbClr val="0A1B27"/>
                </a:solidFill>
                <a:effectLst/>
                <a:latin typeface="Cambria" panose="02040503050406030204" pitchFamily="18" charset="0"/>
                <a:ea typeface="Times New Roman" panose="02020603050405020304" pitchFamily="18" charset="0"/>
              </a:rPr>
              <a:t>: to change the outward form or appearance of</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c</a:t>
            </a:r>
            <a:r>
              <a:rPr lang="en-CA" sz="1800" dirty="0">
                <a:solidFill>
                  <a:srgbClr val="0A1B27"/>
                </a:solidFill>
                <a:effectLst/>
                <a:latin typeface="Cambria" panose="02040503050406030204" pitchFamily="18" charset="0"/>
                <a:ea typeface="Times New Roman" panose="02020603050405020304" pitchFamily="18" charset="0"/>
              </a:rPr>
              <a:t>: to change in character or condition</a:t>
            </a:r>
            <a:r>
              <a:rPr lang="en-CA" sz="1800" dirty="0">
                <a:solidFill>
                  <a:srgbClr val="000000"/>
                </a:solidFill>
                <a:effectLst/>
                <a:latin typeface="Cambria" panose="02040503050406030204" pitchFamily="18" charset="0"/>
                <a:ea typeface="Times New Roman" panose="02020603050405020304" pitchFamily="18" charset="0"/>
              </a:rPr>
              <a:t>  </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b="1" dirty="0">
                <a:solidFill>
                  <a:srgbClr val="000000"/>
                </a:solidFill>
                <a:effectLst/>
                <a:latin typeface="Cambria" panose="02040503050406030204" pitchFamily="18" charset="0"/>
                <a:ea typeface="Times New Roman" panose="02020603050405020304" pitchFamily="18" charset="0"/>
              </a:rPr>
              <a:t>Revolution</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a</a:t>
            </a:r>
            <a:r>
              <a:rPr lang="en-CA" sz="1800" dirty="0">
                <a:solidFill>
                  <a:srgbClr val="0A1B27"/>
                </a:solidFill>
                <a:effectLst/>
                <a:latin typeface="Cambria" panose="02040503050406030204" pitchFamily="18" charset="0"/>
                <a:ea typeface="Times New Roman" panose="02020603050405020304" pitchFamily="18" charset="0"/>
              </a:rPr>
              <a:t>: a sudden, radical, or complete change</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b</a:t>
            </a:r>
            <a:r>
              <a:rPr lang="en-CA" sz="1800" dirty="0">
                <a:solidFill>
                  <a:srgbClr val="0A1B27"/>
                </a:solidFill>
                <a:effectLst/>
                <a:latin typeface="Cambria" panose="02040503050406030204" pitchFamily="18" charset="0"/>
                <a:ea typeface="Times New Roman" panose="02020603050405020304" pitchFamily="18" charset="0"/>
              </a:rPr>
              <a:t>: a fundamental change in political organization</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c</a:t>
            </a:r>
            <a:r>
              <a:rPr lang="en-CA" sz="1800" dirty="0">
                <a:solidFill>
                  <a:srgbClr val="0A1B27"/>
                </a:solidFill>
                <a:effectLst/>
                <a:latin typeface="Cambria" panose="02040503050406030204" pitchFamily="18" charset="0"/>
                <a:ea typeface="Times New Roman" panose="02020603050405020304" pitchFamily="18" charset="0"/>
              </a:rPr>
              <a:t>: activity or movement designed to effect fundamental changes in the socioeconomic situation</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CA" sz="1800" dirty="0">
                <a:solidFill>
                  <a:srgbClr val="303336"/>
                </a:solidFill>
                <a:effectLst/>
                <a:latin typeface="Cambria" panose="02040503050406030204" pitchFamily="18" charset="0"/>
                <a:ea typeface="Times New Roman" panose="02020603050405020304" pitchFamily="18" charset="0"/>
              </a:rPr>
              <a:t>d</a:t>
            </a:r>
            <a:r>
              <a:rPr lang="en-CA" sz="1800" dirty="0">
                <a:solidFill>
                  <a:srgbClr val="0A1B27"/>
                </a:solidFill>
                <a:effectLst/>
                <a:latin typeface="Cambria" panose="02040503050406030204" pitchFamily="18" charset="0"/>
                <a:ea typeface="Times New Roman" panose="02020603050405020304" pitchFamily="18" charset="0"/>
              </a:rPr>
              <a:t>: a fundamental change in the way of thinking about or visualizing something </a:t>
            </a:r>
            <a:r>
              <a:rPr lang="en-CA" sz="1800" b="1" dirty="0">
                <a:solidFill>
                  <a:srgbClr val="0A1B27"/>
                </a:solidFill>
                <a:effectLst/>
                <a:latin typeface="Cambria" panose="02040503050406030204" pitchFamily="18" charset="0"/>
                <a:ea typeface="Times New Roman" panose="02020603050405020304" pitchFamily="18" charset="0"/>
              </a:rPr>
              <a:t>: </a:t>
            </a:r>
            <a:r>
              <a:rPr lang="en-CA" sz="1800" dirty="0">
                <a:solidFill>
                  <a:srgbClr val="0A1B27"/>
                </a:solidFill>
                <a:effectLst/>
                <a:latin typeface="Cambria" panose="02040503050406030204" pitchFamily="18" charset="0"/>
                <a:ea typeface="Times New Roman" panose="02020603050405020304" pitchFamily="18" charset="0"/>
              </a:rPr>
              <a:t>a change of paradigm</a:t>
            </a:r>
            <a:endParaRPr lang="en-CA" sz="1800" dirty="0">
              <a:effectLst/>
              <a:latin typeface="Times New Roman" panose="02020603050405020304" pitchFamily="18"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2267B62A-7F80-FB49-A598-8EAECC71B30E}" type="slidenum">
              <a:rPr lang="en-US" smtClean="0"/>
              <a:t>46</a:t>
            </a:fld>
            <a:endParaRPr lang="en-US"/>
          </a:p>
        </p:txBody>
      </p:sp>
    </p:spTree>
    <p:extLst>
      <p:ext uri="{BB962C8B-B14F-4D97-AF65-F5344CB8AC3E}">
        <p14:creationId xmlns:p14="http://schemas.microsoft.com/office/powerpoint/2010/main" val="1553787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spcBef>
                <a:spcPts val="600"/>
              </a:spcBef>
              <a:spcAft>
                <a:spcPts val="600"/>
              </a:spcAft>
            </a:pPr>
            <a:r>
              <a:rPr lang="en-US" sz="1800" dirty="0">
                <a:effectLst/>
                <a:latin typeface="Cambria" panose="02040503050406030204" pitchFamily="18" charset="0"/>
                <a:ea typeface="MS Mincho" panose="02020609040205080304" pitchFamily="49" charset="-128"/>
                <a:cs typeface="Times Roman" pitchFamily="2" charset="0"/>
              </a:rPr>
              <a:t>Gupta, J et al.,</a:t>
            </a:r>
            <a:r>
              <a:rPr lang="en-US" sz="1800" i="1" dirty="0">
                <a:effectLst/>
                <a:latin typeface="Cambria" panose="02040503050406030204" pitchFamily="18" charset="0"/>
                <a:ea typeface="MS Mincho" panose="02020609040205080304" pitchFamily="49" charset="-128"/>
                <a:cs typeface="Times Roman" pitchFamily="2" charset="0"/>
              </a:rPr>
              <a:t> </a:t>
            </a:r>
            <a:r>
              <a:rPr lang="en-US" sz="1800" dirty="0">
                <a:effectLst/>
                <a:latin typeface="Cambria" panose="02040503050406030204" pitchFamily="18" charset="0"/>
                <a:ea typeface="MS Mincho" panose="02020609040205080304" pitchFamily="49" charset="-128"/>
                <a:cs typeface="Times Roman" pitchFamily="2" charset="0"/>
              </a:rPr>
              <a:t>(2024) </a:t>
            </a:r>
            <a:r>
              <a:rPr lang="en-US" sz="1800" dirty="0">
                <a:solidFill>
                  <a:srgbClr val="000000"/>
                </a:solidFill>
                <a:effectLst/>
                <a:latin typeface="Cambria" panose="02040503050406030204" pitchFamily="18" charset="0"/>
                <a:ea typeface="MS Mincho" panose="02020609040205080304" pitchFamily="49" charset="-128"/>
                <a:cs typeface="Times Roman" pitchFamily="2" charset="0"/>
              </a:rPr>
              <a:t>A just world on a safe planet: a </a:t>
            </a:r>
            <a:r>
              <a:rPr lang="en-US" sz="1800" i="1" dirty="0">
                <a:solidFill>
                  <a:srgbClr val="000000"/>
                </a:solidFill>
                <a:effectLst/>
                <a:latin typeface="Cambria" panose="02040503050406030204" pitchFamily="18" charset="0"/>
                <a:ea typeface="MS Mincho" panose="02020609040205080304" pitchFamily="49" charset="-128"/>
                <a:cs typeface="Times Roman" pitchFamily="2" charset="0"/>
              </a:rPr>
              <a:t>Lancet Planetary Health</a:t>
            </a:r>
            <a:r>
              <a:rPr lang="en-US" sz="1800" dirty="0">
                <a:solidFill>
                  <a:srgbClr val="000000"/>
                </a:solidFill>
                <a:effectLst/>
                <a:latin typeface="Cambria" panose="02040503050406030204" pitchFamily="18" charset="0"/>
                <a:ea typeface="MS Mincho" panose="02020609040205080304" pitchFamily="49" charset="-128"/>
                <a:cs typeface="Times Roman" pitchFamily="2" charset="0"/>
              </a:rPr>
              <a:t>–Earth Commission report on Earth-system boundaries, translations, and transformations </a:t>
            </a:r>
            <a:r>
              <a:rPr lang="en-US" sz="1800" i="1" dirty="0">
                <a:effectLst/>
                <a:latin typeface="Cambria" panose="02040503050406030204" pitchFamily="18" charset="0"/>
                <a:ea typeface="MS Mincho" panose="02020609040205080304" pitchFamily="49" charset="-128"/>
                <a:cs typeface="Times Roman" pitchFamily="2" charset="0"/>
              </a:rPr>
              <a:t>Lancet Planet Health </a:t>
            </a:r>
            <a:endParaRPr lang="en-CA" sz="1800" dirty="0">
              <a:effectLst/>
              <a:latin typeface="Times New Roman" panose="02020603050405020304" pitchFamily="18" charset="0"/>
              <a:ea typeface="MS Mincho" panose="02020609040205080304" pitchFamily="49" charset="-128"/>
            </a:endParaRPr>
          </a:p>
          <a:p>
            <a:pPr marL="457200">
              <a:spcBef>
                <a:spcPts val="600"/>
              </a:spcBef>
              <a:spcAft>
                <a:spcPts val="600"/>
              </a:spcAft>
            </a:pPr>
            <a:r>
              <a:rPr lang="en-US" sz="1800" dirty="0">
                <a:solidFill>
                  <a:srgbClr val="000000"/>
                </a:solidFill>
                <a:effectLst/>
                <a:latin typeface="Cambria" panose="02040503050406030204" pitchFamily="18" charset="0"/>
                <a:ea typeface="MS Mincho" panose="02020609040205080304" pitchFamily="49" charset="-128"/>
                <a:cs typeface="Times Roman" pitchFamily="2" charset="0"/>
              </a:rPr>
              <a:t>Published </a:t>
            </a:r>
            <a:r>
              <a:rPr lang="en-US" sz="1800" b="1" dirty="0">
                <a:solidFill>
                  <a:srgbClr val="325D63"/>
                </a:solidFill>
                <a:effectLst/>
                <a:latin typeface="Cambria" panose="02040503050406030204" pitchFamily="18" charset="0"/>
                <a:ea typeface="MS Mincho" panose="02020609040205080304" pitchFamily="49" charset="-128"/>
                <a:cs typeface="Times Roman" pitchFamily="2" charset="0"/>
              </a:rPr>
              <a:t>Online </a:t>
            </a:r>
            <a:r>
              <a:rPr lang="en-US" sz="1800" dirty="0">
                <a:solidFill>
                  <a:srgbClr val="000000"/>
                </a:solidFill>
                <a:effectLst/>
                <a:latin typeface="Cambria" panose="02040503050406030204" pitchFamily="18" charset="0"/>
                <a:ea typeface="MS Mincho" panose="02020609040205080304" pitchFamily="49" charset="-128"/>
                <a:cs typeface="Times Roman" pitchFamily="2" charset="0"/>
              </a:rPr>
              <a:t>September 11, 2024 https://</a:t>
            </a:r>
            <a:r>
              <a:rPr lang="en-US" sz="1800" dirty="0" err="1">
                <a:solidFill>
                  <a:srgbClr val="000000"/>
                </a:solidFill>
                <a:effectLst/>
                <a:latin typeface="Cambria" panose="02040503050406030204" pitchFamily="18" charset="0"/>
                <a:ea typeface="MS Mincho" panose="02020609040205080304" pitchFamily="49" charset="-128"/>
                <a:cs typeface="Times Roman" pitchFamily="2" charset="0"/>
              </a:rPr>
              <a:t>doi.org</a:t>
            </a:r>
            <a:r>
              <a:rPr lang="en-US" sz="1800" dirty="0">
                <a:solidFill>
                  <a:srgbClr val="000000"/>
                </a:solidFill>
                <a:effectLst/>
                <a:latin typeface="Cambria" panose="02040503050406030204" pitchFamily="18" charset="0"/>
                <a:ea typeface="MS Mincho" panose="02020609040205080304" pitchFamily="49" charset="-128"/>
                <a:cs typeface="Times Roman" pitchFamily="2" charset="0"/>
              </a:rPr>
              <a:t>/10.1016/ S2542-5196(24)00042-1  </a:t>
            </a:r>
            <a:endParaRPr lang="en-CA" sz="1800" dirty="0">
              <a:effectLst/>
              <a:latin typeface="Times New Roman" panose="02020603050405020304" pitchFamily="18" charset="0"/>
              <a:ea typeface="MS Mincho" panose="02020609040205080304" pitchFamily="49" charset="-128"/>
            </a:endParaRPr>
          </a:p>
          <a:p>
            <a:r>
              <a:rPr lang="en-US" sz="1800" u="sng" dirty="0">
                <a:solidFill>
                  <a:srgbClr val="0000FF"/>
                </a:solidFill>
                <a:effectLst/>
                <a:latin typeface="Cambria" panose="02040503050406030204" pitchFamily="18" charset="0"/>
                <a:ea typeface="MS Mincho" panose="02020609040205080304" pitchFamily="49" charset="-128"/>
                <a:cs typeface="Times Roman" pitchFamily="2" charset="0"/>
                <a:hlinkClick r:id="rId3"/>
              </a:rPr>
              <a:t>https://www.thelancet.com/journals/lanplh/article/PIIS2542-5196(24)00042-1/fulltext</a:t>
            </a:r>
            <a:r>
              <a:rPr lang="en-CA" dirty="0">
                <a:effectLst/>
              </a:rPr>
              <a:t> </a:t>
            </a:r>
            <a:endParaRPr lang="en-US" dirty="0"/>
          </a:p>
        </p:txBody>
      </p:sp>
      <p:sp>
        <p:nvSpPr>
          <p:cNvPr id="4" name="Slide Number Placeholder 3"/>
          <p:cNvSpPr>
            <a:spLocks noGrp="1"/>
          </p:cNvSpPr>
          <p:nvPr>
            <p:ph type="sldNum" sz="quarter" idx="5"/>
          </p:nvPr>
        </p:nvSpPr>
        <p:spPr/>
        <p:txBody>
          <a:bodyPr/>
          <a:lstStyle/>
          <a:p>
            <a:fld id="{54A5BE52-FB5C-C242-8157-E9FAD74B14C2}" type="slidenum">
              <a:rPr lang="en-US" smtClean="0"/>
              <a:t>47</a:t>
            </a:fld>
            <a:endParaRPr lang="en-US"/>
          </a:p>
        </p:txBody>
      </p:sp>
    </p:spTree>
    <p:extLst>
      <p:ext uri="{BB962C8B-B14F-4D97-AF65-F5344CB8AC3E}">
        <p14:creationId xmlns:p14="http://schemas.microsoft.com/office/powerpoint/2010/main" val="335701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mbria" panose="02040503050406030204" pitchFamily="18" charset="0"/>
                <a:ea typeface="MS Mincho" panose="02020609040205080304" pitchFamily="49" charset="-128"/>
                <a:hlinkClick r:id="rId3"/>
              </a:rPr>
              <a:t>https://committee.iso.org/files/live/sites/tc309/files/ISO%2037000%20slides/ISO%2037000%20Governance%20of%20organizations%20-%20Guidance%20-%20v1%202022%20web.pdf</a:t>
            </a:r>
            <a:endParaRPr lang="en-CA" sz="1800" dirty="0">
              <a:effectLst/>
              <a:latin typeface="Times New Roman" panose="02020603050405020304" pitchFamily="18" charset="0"/>
              <a:ea typeface="MS Mincho" panose="02020609040205080304" pitchFamily="49" charset="-128"/>
            </a:endParaRPr>
          </a:p>
          <a:p>
            <a:r>
              <a:rPr lang="en-CA" dirty="0">
                <a:solidFill>
                  <a:srgbClr val="000000"/>
                </a:solidFill>
                <a:effectLst/>
                <a:latin typeface="Helvetica" pitchFamily="2" charset="0"/>
              </a:rPr>
              <a:t> Download PAS 808:2022 and a full range of other standards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effectLst/>
                <a:latin typeface="Helvetica" pitchFamily="2" charset="0"/>
              </a:rPr>
              <a:t>at: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https://knowledge.bsigroup.com/products/purpose-driven-organizations-worldviews-principles-and-behaviours-for-delivering-sustainability-guide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2267B62A-7F80-FB49-A598-8EAECC71B30E}" type="slidenum">
              <a:rPr lang="en-US" smtClean="0"/>
              <a:t>62</a:t>
            </a:fld>
            <a:endParaRPr lang="en-US"/>
          </a:p>
        </p:txBody>
      </p:sp>
    </p:spTree>
    <p:extLst>
      <p:ext uri="{BB962C8B-B14F-4D97-AF65-F5344CB8AC3E}">
        <p14:creationId xmlns:p14="http://schemas.microsoft.com/office/powerpoint/2010/main" val="3766923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Scott, John (2014) </a:t>
            </a:r>
            <a:r>
              <a:rPr lang="en-GB" sz="1200" i="1" kern="1200" dirty="0">
                <a:solidFill>
                  <a:schemeClr val="tx1"/>
                </a:solidFill>
                <a:effectLst/>
                <a:latin typeface="+mn-lt"/>
                <a:ea typeface="+mn-ea"/>
                <a:cs typeface="+mn-cs"/>
              </a:rPr>
              <a:t>A Dictionary of Sociology (4 ed.)</a:t>
            </a:r>
            <a:r>
              <a:rPr lang="en-GB" sz="1200" kern="1200" dirty="0">
                <a:solidFill>
                  <a:schemeClr val="tx1"/>
                </a:solidFill>
                <a:effectLst/>
                <a:latin typeface="+mn-lt"/>
                <a:ea typeface="+mn-ea"/>
                <a:cs typeface="+mn-cs"/>
              </a:rPr>
              <a:t> Oxford: Oxford University Press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42993C-CD1F-A14E-B70A-393B6425F508}" type="slidenum">
              <a:rPr lang="en-US" smtClean="0"/>
              <a:t>66</a:t>
            </a:fld>
            <a:endParaRPr lang="en-US"/>
          </a:p>
        </p:txBody>
      </p:sp>
    </p:spTree>
    <p:extLst>
      <p:ext uri="{BB962C8B-B14F-4D97-AF65-F5344CB8AC3E}">
        <p14:creationId xmlns:p14="http://schemas.microsoft.com/office/powerpoint/2010/main" val="652508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rPr>
              <a:t>Lent, Jeremy (2017) </a:t>
            </a:r>
            <a:r>
              <a:rPr lang="en-CA" i="1">
                <a:latin typeface="Calibri" charset="0"/>
              </a:rPr>
              <a:t>The Patterning Instinct: A Cultural History of Humanity’s Search for Meaning</a:t>
            </a:r>
            <a:r>
              <a:rPr lang="en-CA">
                <a:latin typeface="Calibri" charset="0"/>
              </a:rPr>
              <a:t> Amherst, NY: Prometheus</a:t>
            </a:r>
            <a:endParaRPr lang="en-US">
              <a:latin typeface="Calibri" charset="0"/>
            </a:endParaRPr>
          </a:p>
          <a:p>
            <a:pPr eaLnBrk="1" hangingPunct="1">
              <a:spcBef>
                <a:spcPct val="0"/>
              </a:spcBef>
            </a:pPr>
            <a:endParaRPr lang="en-US">
              <a:latin typeface="Calibri" charset="0"/>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DDD3C315-1533-9C45-B95B-EA67ADD14745}" type="slidenum">
              <a:rPr lang="en-US" sz="1200">
                <a:latin typeface="Calibri" charset="0"/>
              </a:rPr>
              <a:pPr eaLnBrk="1" fontAlgn="base" hangingPunct="1">
                <a:spcBef>
                  <a:spcPct val="0"/>
                </a:spcBef>
                <a:spcAft>
                  <a:spcPct val="0"/>
                </a:spcAft>
              </a:pPr>
              <a:t>67</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greattransition.org</a:t>
            </a:r>
            <a:r>
              <a:rPr lang="en-US" dirty="0"/>
              <a:t>/ </a:t>
            </a:r>
          </a:p>
          <a:p>
            <a:r>
              <a:rPr lang="en-CA" sz="1200" b="1" u="sng" kern="1200" dirty="0">
                <a:solidFill>
                  <a:schemeClr val="tx1"/>
                </a:solidFill>
                <a:effectLst/>
                <a:latin typeface="+mn-lt"/>
                <a:ea typeface="+mn-ea"/>
                <a:cs typeface="+mn-cs"/>
              </a:rPr>
              <a:t>What is the Great Transition? </a:t>
            </a:r>
            <a:endParaRPr lang="en-CA" sz="1200" kern="1200" dirty="0">
              <a:solidFill>
                <a:schemeClr val="tx1"/>
              </a:solidFill>
              <a:effectLst/>
              <a:latin typeface="+mn-lt"/>
              <a:ea typeface="+mn-ea"/>
              <a:cs typeface="+mn-cs"/>
            </a:endParaRPr>
          </a:p>
          <a:p>
            <a:r>
              <a:rPr lang="en-CA" sz="1200" u="sng" kern="1200" dirty="0">
                <a:solidFill>
                  <a:schemeClr val="tx1"/>
                </a:solidFill>
                <a:effectLst/>
                <a:latin typeface="+mn-lt"/>
                <a:ea typeface="+mn-ea"/>
                <a:cs typeface="+mn-cs"/>
                <a:hlinkClick r:id="rId3"/>
              </a:rPr>
              <a:t>https://greattransition.org/about/what-is-the-great-transition</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03E4638-C7E4-3E4E-86CC-ADF6D05B0AE4}" type="slidenum">
              <a:rPr lang="en-US" smtClean="0"/>
              <a:t>69</a:t>
            </a:fld>
            <a:endParaRPr lang="en-US"/>
          </a:p>
        </p:txBody>
      </p:sp>
    </p:spTree>
    <p:extLst>
      <p:ext uri="{BB962C8B-B14F-4D97-AF65-F5344CB8AC3E}">
        <p14:creationId xmlns:p14="http://schemas.microsoft.com/office/powerpoint/2010/main" val="40184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400" b="1" dirty="0"/>
              <a:t>Earth Day and a Values Revolution</a:t>
            </a:r>
            <a:endParaRPr lang="en-CA" sz="1400" dirty="0"/>
          </a:p>
          <a:p>
            <a:pPr algn="l"/>
            <a:r>
              <a:rPr lang="en-CA" sz="1200" b="1" i="1" dirty="0"/>
              <a:t>A Homily for the First Unitarian Church of Victoria</a:t>
            </a:r>
          </a:p>
          <a:p>
            <a:pPr algn="l"/>
            <a:r>
              <a:rPr lang="en-CA" sz="1200" b="1" i="1" dirty="0"/>
              <a:t>Dr. Trevor Hancock</a:t>
            </a:r>
            <a:endParaRPr lang="en-CA" sz="1200" dirty="0"/>
          </a:p>
          <a:p>
            <a:pPr algn="l"/>
            <a:r>
              <a:rPr lang="en-GB" sz="1200" b="1" i="1" dirty="0"/>
              <a:t>21 April 2024</a:t>
            </a:r>
            <a:endParaRPr lang="en-CA" sz="1200" dirty="0"/>
          </a:p>
          <a:p>
            <a:endParaRPr lang="en-US" dirty="0"/>
          </a:p>
        </p:txBody>
      </p:sp>
      <p:sp>
        <p:nvSpPr>
          <p:cNvPr id="4" name="Slide Number Placeholder 3"/>
          <p:cNvSpPr>
            <a:spLocks noGrp="1"/>
          </p:cNvSpPr>
          <p:nvPr>
            <p:ph type="sldNum" sz="quarter" idx="5"/>
          </p:nvPr>
        </p:nvSpPr>
        <p:spPr/>
        <p:txBody>
          <a:bodyPr/>
          <a:lstStyle/>
          <a:p>
            <a:fld id="{54A5BE52-FB5C-C242-8157-E9FAD74B14C2}" type="slidenum">
              <a:rPr lang="en-US" smtClean="0"/>
              <a:t>70</a:t>
            </a:fld>
            <a:endParaRPr lang="en-US"/>
          </a:p>
        </p:txBody>
      </p:sp>
    </p:spTree>
    <p:extLst>
      <p:ext uri="{BB962C8B-B14F-4D97-AF65-F5344CB8AC3E}">
        <p14:creationId xmlns:p14="http://schemas.microsoft.com/office/powerpoint/2010/main" val="2454224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400" b="1" dirty="0"/>
              <a:t>Earth Day and a Values Revolution</a:t>
            </a:r>
            <a:endParaRPr lang="en-CA" sz="1400" dirty="0"/>
          </a:p>
          <a:p>
            <a:pPr algn="l"/>
            <a:r>
              <a:rPr lang="en-CA" sz="1200" b="1" i="1" dirty="0"/>
              <a:t>A Homily for the First Unitarian Church of Victoria</a:t>
            </a:r>
          </a:p>
          <a:p>
            <a:pPr algn="l"/>
            <a:r>
              <a:rPr lang="en-CA" sz="1200" b="1" i="1" dirty="0"/>
              <a:t>Dr. Trevor Hancock</a:t>
            </a:r>
            <a:endParaRPr lang="en-CA" sz="1200" dirty="0"/>
          </a:p>
          <a:p>
            <a:pPr algn="l"/>
            <a:r>
              <a:rPr lang="en-GB" sz="1200" b="1" i="1" dirty="0"/>
              <a:t>21 April 2024</a:t>
            </a:r>
            <a:endParaRPr lang="en-CA" sz="1200" dirty="0"/>
          </a:p>
          <a:p>
            <a:endParaRPr lang="en-US" dirty="0"/>
          </a:p>
        </p:txBody>
      </p:sp>
      <p:sp>
        <p:nvSpPr>
          <p:cNvPr id="4" name="Slide Number Placeholder 3"/>
          <p:cNvSpPr>
            <a:spLocks noGrp="1"/>
          </p:cNvSpPr>
          <p:nvPr>
            <p:ph type="sldNum" sz="quarter" idx="5"/>
          </p:nvPr>
        </p:nvSpPr>
        <p:spPr/>
        <p:txBody>
          <a:bodyPr/>
          <a:lstStyle/>
          <a:p>
            <a:fld id="{54A5BE52-FB5C-C242-8157-E9FAD74B14C2}" type="slidenum">
              <a:rPr lang="en-US" smtClean="0"/>
              <a:t>71</a:t>
            </a:fld>
            <a:endParaRPr lang="en-US"/>
          </a:p>
        </p:txBody>
      </p:sp>
    </p:spTree>
    <p:extLst>
      <p:ext uri="{BB962C8B-B14F-4D97-AF65-F5344CB8AC3E}">
        <p14:creationId xmlns:p14="http://schemas.microsoft.com/office/powerpoint/2010/main" val="3188874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Guterres, Antonio </a:t>
            </a:r>
            <a:r>
              <a:rPr lang="en-US" i="1">
                <a:latin typeface="Calibri" charset="0"/>
              </a:rPr>
              <a:t>The State of the Planet</a:t>
            </a:r>
            <a:r>
              <a:rPr lang="en-US">
                <a:latin typeface="Calibri" charset="0"/>
              </a:rPr>
              <a:t> (UN Secretary-General's address at Columbia University, 2 December 2020) </a:t>
            </a:r>
            <a:r>
              <a:rPr lang="en-US" u="sng">
                <a:latin typeface="Calibri" charset="0"/>
                <a:hlinkClick r:id="rId3"/>
              </a:rPr>
              <a:t>https://www.un.org/sg/en/content/sg/statement/2020-12-02/secretary-generals-address-columbia-university-the-state-of-the-planet-scroll-down-for-language-versions</a:t>
            </a:r>
            <a:r>
              <a:rPr lang="en-CA">
                <a:latin typeface="Calibri" charset="0"/>
              </a:rPr>
              <a:t> </a:t>
            </a:r>
            <a:endParaRPr lang="en-US">
              <a:latin typeface="Calibri" charset="0"/>
            </a:endParaRPr>
          </a:p>
          <a:p>
            <a:pPr eaLnBrk="1" hangingPunct="1">
              <a:spcBef>
                <a:spcPct val="0"/>
              </a:spcBef>
            </a:pPr>
            <a:endParaRPr lang="en-US">
              <a:latin typeface="Calibri" charset="0"/>
            </a:endParaRPr>
          </a:p>
        </p:txBody>
      </p:sp>
      <p:sp>
        <p:nvSpPr>
          <p:cNvPr id="139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8247B5EC-CED2-AF42-9D13-6BC088704525}" type="slidenum">
              <a:rPr lang="en-US" sz="1200">
                <a:latin typeface="Calibri" charset="0"/>
              </a:rPr>
              <a:pPr eaLnBrk="1" fontAlgn="base" hangingPunct="1">
                <a:spcBef>
                  <a:spcPct val="0"/>
                </a:spcBef>
                <a:spcAft>
                  <a:spcPct val="0"/>
                </a:spcAft>
              </a:pPr>
              <a:t>76</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33615-3F61-9248-8806-1AEEAF1121A3}" type="slidenum">
              <a:rPr lang="en-US"/>
              <a:pPr/>
              <a:t>79</a:t>
            </a:fld>
            <a:endParaRPr lang="en-US"/>
          </a:p>
        </p:txBody>
      </p:sp>
      <p:sp>
        <p:nvSpPr>
          <p:cNvPr id="19458"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76" tIns="44445" rIns="90476" bIns="44445"/>
          <a:lstStyle/>
          <a:p>
            <a:endParaRPr lang="en-US"/>
          </a:p>
        </p:txBody>
      </p:sp>
    </p:spTree>
    <p:extLst>
      <p:ext uri="{BB962C8B-B14F-4D97-AF65-F5344CB8AC3E}">
        <p14:creationId xmlns:p14="http://schemas.microsoft.com/office/powerpoint/2010/main" val="45144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wwflpr.awsassets.panda.org</a:t>
            </a:r>
            <a:r>
              <a:rPr lang="en-US" dirty="0"/>
              <a:t>/downloads/2024-living-planet-report-a-system-in-peril.pdf </a:t>
            </a:r>
          </a:p>
        </p:txBody>
      </p:sp>
      <p:sp>
        <p:nvSpPr>
          <p:cNvPr id="4" name="Slide Number Placeholder 3"/>
          <p:cNvSpPr>
            <a:spLocks noGrp="1"/>
          </p:cNvSpPr>
          <p:nvPr>
            <p:ph type="sldNum" sz="quarter" idx="5"/>
          </p:nvPr>
        </p:nvSpPr>
        <p:spPr/>
        <p:txBody>
          <a:bodyPr/>
          <a:lstStyle/>
          <a:p>
            <a:fld id="{8D60AAED-F8C5-1F41-8482-3ABEA5839FFD}" type="slidenum">
              <a:rPr lang="en-US" smtClean="0"/>
              <a:t>11</a:t>
            </a:fld>
            <a:endParaRPr lang="en-US"/>
          </a:p>
        </p:txBody>
      </p:sp>
    </p:spTree>
    <p:extLst>
      <p:ext uri="{BB962C8B-B14F-4D97-AF65-F5344CB8AC3E}">
        <p14:creationId xmlns:p14="http://schemas.microsoft.com/office/powerpoint/2010/main" val="427918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46EF0-D0BB-784D-BBB9-8A81F4E1EB71}" type="slidenum">
              <a:rPr lang="en-US"/>
              <a:pPr/>
              <a:t>80</a:t>
            </a:fld>
            <a:endParaRPr lang="en-US"/>
          </a:p>
        </p:txBody>
      </p:sp>
      <p:sp>
        <p:nvSpPr>
          <p:cNvPr id="21506"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76" tIns="44445" rIns="90476" bIns="44445"/>
          <a:lstStyle/>
          <a:p>
            <a:endParaRPr lang="en-US"/>
          </a:p>
        </p:txBody>
      </p:sp>
    </p:spTree>
    <p:extLst>
      <p:ext uri="{BB962C8B-B14F-4D97-AF65-F5344CB8AC3E}">
        <p14:creationId xmlns:p14="http://schemas.microsoft.com/office/powerpoint/2010/main" val="2997818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CD24A-7374-5940-8F0C-3FF88517561F}" type="slidenum">
              <a:rPr lang="en-US"/>
              <a:pPr/>
              <a:t>81</a:t>
            </a:fld>
            <a:endParaRPr lang="en-US"/>
          </a:p>
        </p:txBody>
      </p:sp>
      <p:sp>
        <p:nvSpPr>
          <p:cNvPr id="23554"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76" tIns="44445" rIns="90476" bIns="44445"/>
          <a:lstStyle/>
          <a:p>
            <a:endParaRPr lang="en-US"/>
          </a:p>
        </p:txBody>
      </p:sp>
    </p:spTree>
    <p:extLst>
      <p:ext uri="{BB962C8B-B14F-4D97-AF65-F5344CB8AC3E}">
        <p14:creationId xmlns:p14="http://schemas.microsoft.com/office/powerpoint/2010/main" val="3255073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E8D4F-FC43-834D-9CA9-A8076B0EE12C}" type="slidenum">
              <a:rPr lang="en-US"/>
              <a:pPr/>
              <a:t>82</a:t>
            </a:fld>
            <a:endParaRPr lang="en-US"/>
          </a:p>
        </p:txBody>
      </p:sp>
      <p:sp>
        <p:nvSpPr>
          <p:cNvPr id="25602"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76" tIns="44445" rIns="90476" bIns="44445"/>
          <a:lstStyle/>
          <a:p>
            <a:endParaRPr lang="en-US"/>
          </a:p>
        </p:txBody>
      </p:sp>
    </p:spTree>
    <p:extLst>
      <p:ext uri="{BB962C8B-B14F-4D97-AF65-F5344CB8AC3E}">
        <p14:creationId xmlns:p14="http://schemas.microsoft.com/office/powerpoint/2010/main" val="1390557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E6B6F-0C86-414B-B0CE-D45FE3BF01E7}" type="slidenum">
              <a:rPr lang="en-US"/>
              <a:pPr/>
              <a:t>83</a:t>
            </a:fld>
            <a:endParaRPr lang="en-US"/>
          </a:p>
        </p:txBody>
      </p:sp>
      <p:sp>
        <p:nvSpPr>
          <p:cNvPr id="27650" name="Rectangle 2"/>
          <p:cNvSpPr>
            <a:spLocks noGrp="1" noRot="1" noChangeAspect="1" noChangeArrowheads="1" noTextEdit="1"/>
          </p:cNvSpPr>
          <p:nvPr>
            <p:ph type="sldImg"/>
          </p:nvPr>
        </p:nvSpPr>
        <p:spPr>
          <a:xfrm>
            <a:off x="1152525" y="692150"/>
            <a:ext cx="4552950"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76" tIns="44445" rIns="90476" bIns="44445"/>
          <a:lstStyle/>
          <a:p>
            <a:endParaRPr lang="en-US"/>
          </a:p>
        </p:txBody>
      </p:sp>
    </p:spTree>
    <p:extLst>
      <p:ext uri="{BB962C8B-B14F-4D97-AF65-F5344CB8AC3E}">
        <p14:creationId xmlns:p14="http://schemas.microsoft.com/office/powerpoint/2010/main" val="1820422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Global Footprint Network (2022) National Footprint and Biocapacity Accounts, 2022 Edition (Data Year 2018)</a:t>
            </a:r>
          </a:p>
          <a:p>
            <a:r>
              <a:rPr lang="en-US">
                <a:latin typeface="Calibri" charset="0"/>
              </a:rPr>
              <a:t>© 2022, Global Footprint Network, York University, National Footprint and Biocapacity Accounts, 2022 Edition. For more information, contact data@footprintnetwork.org</a:t>
            </a:r>
          </a:p>
        </p:txBody>
      </p:sp>
      <p:sp>
        <p:nvSpPr>
          <p:cNvPr id="4" name="Slide Number Placeholder 3"/>
          <p:cNvSpPr>
            <a:spLocks noGrp="1"/>
          </p:cNvSpPr>
          <p:nvPr>
            <p:ph type="sldNum" sz="quarter" idx="5"/>
          </p:nvPr>
        </p:nvSpPr>
        <p:spPr/>
        <p:txBody>
          <a:bodyPr/>
          <a:lstStyle/>
          <a:p>
            <a:pPr>
              <a:defRPr/>
            </a:pPr>
            <a:fld id="{8AD0A2F6-DF38-5440-B1F9-8D8E4A4487B7}" type="slidenum">
              <a:rPr lang="en-US" smtClean="0"/>
              <a:pPr>
                <a:defRPr/>
              </a:pPr>
              <a:t>86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Source: ecoCity Footprint Tool</a:t>
            </a:r>
          </a:p>
          <a:p>
            <a:pPr eaLnBrk="1" hangingPunct="1">
              <a:spcBef>
                <a:spcPct val="0"/>
              </a:spcBef>
            </a:pPr>
            <a:r>
              <a:rPr lang="en-US">
                <a:latin typeface="Calibri" charset="0"/>
              </a:rPr>
              <a:t>Victoria &amp; Saanich Pilot Testing Results</a:t>
            </a:r>
          </a:p>
          <a:p>
            <a:pPr eaLnBrk="1" hangingPunct="1">
              <a:spcBef>
                <a:spcPct val="0"/>
              </a:spcBef>
            </a:pPr>
            <a:r>
              <a:rPr lang="en-US">
                <a:latin typeface="Calibri" charset="0"/>
              </a:rPr>
              <a:t>One Planet Conversations</a:t>
            </a:r>
          </a:p>
          <a:p>
            <a:pPr eaLnBrk="1" hangingPunct="1">
              <a:spcBef>
                <a:spcPct val="0"/>
              </a:spcBef>
            </a:pPr>
            <a:r>
              <a:rPr lang="en-US">
                <a:latin typeface="Calibri" charset="0"/>
              </a:rPr>
              <a:t>April 12th, 2018</a:t>
            </a:r>
          </a:p>
          <a:p>
            <a:pPr eaLnBrk="1" hangingPunct="1">
              <a:spcBef>
                <a:spcPct val="0"/>
              </a:spcBef>
            </a:pPr>
            <a:r>
              <a:rPr lang="en-US">
                <a:latin typeface="Calibri" charset="0"/>
              </a:rPr>
              <a:t>Presented by:</a:t>
            </a:r>
          </a:p>
          <a:p>
            <a:pPr eaLnBrk="1" hangingPunct="1">
              <a:spcBef>
                <a:spcPct val="0"/>
              </a:spcBef>
            </a:pPr>
            <a:r>
              <a:rPr lang="en-US">
                <a:latin typeface="Calibri" charset="0"/>
              </a:rPr>
              <a:t>Dr. Jennie Moore</a:t>
            </a:r>
          </a:p>
          <a:p>
            <a:pPr eaLnBrk="1" hangingPunct="1">
              <a:spcBef>
                <a:spcPct val="0"/>
              </a:spcBef>
            </a:pPr>
            <a:r>
              <a:rPr lang="en-US">
                <a:latin typeface="Calibri" charset="0"/>
              </a:rPr>
              <a:t>Cora Hallsworth</a:t>
            </a:r>
          </a:p>
          <a:p>
            <a:pPr eaLnBrk="1" hangingPunct="1">
              <a:spcBef>
                <a:spcPct val="0"/>
              </a:spcBef>
            </a:pPr>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140C095-0CE2-3E4C-BD59-FE12F3294059}" type="slidenum">
              <a:rPr lang="en-US" sz="1200"/>
              <a:pPr eaLnBrk="1" hangingPunct="1"/>
              <a:t>90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DRAFT</a:t>
            </a:r>
          </a:p>
          <a:p>
            <a:pPr>
              <a:spcBef>
                <a:spcPct val="0"/>
              </a:spcBef>
            </a:pPr>
            <a:r>
              <a:rPr lang="en-US">
                <a:latin typeface="Calibri" charset="0"/>
              </a:rPr>
              <a:t>District of Saanich</a:t>
            </a:r>
          </a:p>
          <a:p>
            <a:pPr>
              <a:spcBef>
                <a:spcPct val="0"/>
              </a:spcBef>
            </a:pPr>
            <a:r>
              <a:rPr lang="en-US">
                <a:latin typeface="Calibri" charset="0"/>
              </a:rPr>
              <a:t>One Planet Gap Analysis</a:t>
            </a:r>
          </a:p>
          <a:p>
            <a:pPr>
              <a:spcBef>
                <a:spcPct val="0"/>
              </a:spcBef>
            </a:pPr>
            <a:r>
              <a:rPr lang="pt-BR">
                <a:latin typeface="Calibri" charset="0"/>
              </a:rPr>
              <a:t>[SEPT 18, 2018]</a:t>
            </a:r>
            <a:endParaRPr lang="en-US">
              <a:latin typeface="Calibri"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News Gothic MT" charset="0"/>
                <a:ea typeface="ＭＳ Ｐゴシック" charset="0"/>
                <a:cs typeface="ＭＳ Ｐゴシック" charset="0"/>
              </a:defRPr>
            </a:lvl1pPr>
            <a:lvl2pPr marL="742950" indent="-285750">
              <a:defRPr>
                <a:solidFill>
                  <a:schemeClr val="tx1"/>
                </a:solidFill>
                <a:latin typeface="News Gothic MT" charset="0"/>
                <a:ea typeface="ＭＳ Ｐゴシック" charset="0"/>
              </a:defRPr>
            </a:lvl2pPr>
            <a:lvl3pPr marL="1143000" indent="-228600">
              <a:defRPr>
                <a:solidFill>
                  <a:schemeClr val="tx1"/>
                </a:solidFill>
                <a:latin typeface="News Gothic MT" charset="0"/>
                <a:ea typeface="ＭＳ Ｐゴシック" charset="0"/>
              </a:defRPr>
            </a:lvl3pPr>
            <a:lvl4pPr marL="1600200" indent="-228600">
              <a:defRPr>
                <a:solidFill>
                  <a:schemeClr val="tx1"/>
                </a:solidFill>
                <a:latin typeface="News Gothic MT" charset="0"/>
                <a:ea typeface="ＭＳ Ｐゴシック" charset="0"/>
              </a:defRPr>
            </a:lvl4pPr>
            <a:lvl5pPr marL="2057400" indent="-228600">
              <a:defRPr>
                <a:solidFill>
                  <a:schemeClr val="tx1"/>
                </a:solidFill>
                <a:latin typeface="News Gothic MT" charset="0"/>
                <a:ea typeface="ＭＳ Ｐゴシック" charset="0"/>
              </a:defRPr>
            </a:lvl5pPr>
            <a:lvl6pPr marL="2514600" indent="-228600" fontAlgn="base">
              <a:spcBef>
                <a:spcPct val="0"/>
              </a:spcBef>
              <a:spcAft>
                <a:spcPct val="0"/>
              </a:spcAft>
              <a:defRPr>
                <a:solidFill>
                  <a:schemeClr val="tx1"/>
                </a:solidFill>
                <a:latin typeface="News Gothic MT" charset="0"/>
                <a:ea typeface="ＭＳ Ｐゴシック" charset="0"/>
              </a:defRPr>
            </a:lvl6pPr>
            <a:lvl7pPr marL="2971800" indent="-228600" fontAlgn="base">
              <a:spcBef>
                <a:spcPct val="0"/>
              </a:spcBef>
              <a:spcAft>
                <a:spcPct val="0"/>
              </a:spcAft>
              <a:defRPr>
                <a:solidFill>
                  <a:schemeClr val="tx1"/>
                </a:solidFill>
                <a:latin typeface="News Gothic MT" charset="0"/>
                <a:ea typeface="ＭＳ Ｐゴシック" charset="0"/>
              </a:defRPr>
            </a:lvl7pPr>
            <a:lvl8pPr marL="3429000" indent="-228600" fontAlgn="base">
              <a:spcBef>
                <a:spcPct val="0"/>
              </a:spcBef>
              <a:spcAft>
                <a:spcPct val="0"/>
              </a:spcAft>
              <a:defRPr>
                <a:solidFill>
                  <a:schemeClr val="tx1"/>
                </a:solidFill>
                <a:latin typeface="News Gothic MT" charset="0"/>
                <a:ea typeface="ＭＳ Ｐゴシック" charset="0"/>
              </a:defRPr>
            </a:lvl8pPr>
            <a:lvl9pPr marL="3886200" indent="-228600" fontAlgn="base">
              <a:spcBef>
                <a:spcPct val="0"/>
              </a:spcBef>
              <a:spcAft>
                <a:spcPct val="0"/>
              </a:spcAft>
              <a:defRPr>
                <a:solidFill>
                  <a:schemeClr val="tx1"/>
                </a:solidFill>
                <a:latin typeface="News Gothic MT" charset="0"/>
                <a:ea typeface="ＭＳ Ｐゴシック" charset="0"/>
              </a:defRPr>
            </a:lvl9pPr>
          </a:lstStyle>
          <a:p>
            <a:pPr fontAlgn="base">
              <a:spcBef>
                <a:spcPct val="0"/>
              </a:spcBef>
              <a:spcAft>
                <a:spcPct val="0"/>
              </a:spcAft>
            </a:pPr>
            <a:fld id="{133D9DE1-905F-0741-A7AF-0C5AAA7F504C}" type="slidenum">
              <a:rPr lang="en-US">
                <a:latin typeface="Calibri" charset="0"/>
              </a:rPr>
              <a:pPr fontAlgn="base">
                <a:spcBef>
                  <a:spcPct val="0"/>
                </a:spcBef>
                <a:spcAft>
                  <a:spcPct val="0"/>
                </a:spcAft>
              </a:pPr>
              <a:t>92</a:t>
            </a:fld>
            <a:endParaRPr lang="en-US">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7105CCB0-F5B2-7DFE-9C0A-7921A970AD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2" name="Notes Placeholder 2">
            <a:extLst>
              <a:ext uri="{FF2B5EF4-FFF2-40B4-BE49-F238E27FC236}">
                <a16:creationId xmlns:a16="http://schemas.microsoft.com/office/drawing/2014/main" id="{E4C3DC6A-9D72-DC31-6D02-46718DD251C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DRAFT</a:t>
            </a:r>
          </a:p>
          <a:p>
            <a:pPr eaLnBrk="1" hangingPunct="1">
              <a:spcBef>
                <a:spcPct val="0"/>
              </a:spcBef>
            </a:pPr>
            <a:r>
              <a:rPr lang="en-US" altLang="en-US">
                <a:ea typeface="ＭＳ Ｐゴシック" panose="020B0600070205080204" pitchFamily="34" charset="-128"/>
              </a:rPr>
              <a:t>District of Saanich</a:t>
            </a:r>
          </a:p>
          <a:p>
            <a:pPr eaLnBrk="1" hangingPunct="1">
              <a:spcBef>
                <a:spcPct val="0"/>
              </a:spcBef>
            </a:pPr>
            <a:r>
              <a:rPr lang="en-US" altLang="en-US">
                <a:ea typeface="ＭＳ Ｐゴシック" panose="020B0600070205080204" pitchFamily="34" charset="-128"/>
              </a:rPr>
              <a:t>One Planet Gap Analysis</a:t>
            </a:r>
          </a:p>
          <a:p>
            <a:pPr eaLnBrk="1" hangingPunct="1">
              <a:spcBef>
                <a:spcPct val="0"/>
              </a:spcBef>
            </a:pPr>
            <a:r>
              <a:rPr lang="pt-BR" altLang="en-US">
                <a:ea typeface="ＭＳ Ｐゴシック" panose="020B0600070205080204" pitchFamily="34" charset="-128"/>
              </a:rPr>
              <a:t>[SEPT 18, 2018]</a:t>
            </a:r>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7E532A00-CE7F-ECB7-B321-F7EFD2043D5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38417809-BBC0-3A40-B603-FB71C0176C1F}" type="slidenum">
              <a:rPr lang="en-US" altLang="en-US" sz="1200"/>
              <a:pPr eaLnBrk="1" hangingPunct="1"/>
              <a:t>95</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2004326-5356-9AB2-1250-E91E5F89D1B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0" name="Notes Placeholder 2">
            <a:extLst>
              <a:ext uri="{FF2B5EF4-FFF2-40B4-BE49-F238E27FC236}">
                <a16:creationId xmlns:a16="http://schemas.microsoft.com/office/drawing/2014/main" id="{061C2B8C-6FAD-2883-DDCE-F67D8A54264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ea typeface="ＭＳ Ｐゴシック" panose="020B0600070205080204" pitchFamily="34" charset="-128"/>
              </a:rPr>
              <a:t>McEvoy CT, Temple N. and Woodside JV (2012) Vegetarian diets, low-meat diets and health: a review </a:t>
            </a:r>
            <a:r>
              <a:rPr lang="en-CA" altLang="en-US" i="1">
                <a:ea typeface="ＭＳ Ｐゴシック" panose="020B0600070205080204" pitchFamily="34" charset="-128"/>
              </a:rPr>
              <a:t>Public Health Nutr.</a:t>
            </a:r>
            <a:r>
              <a:rPr lang="en-CA" altLang="en-US">
                <a:ea typeface="ＭＳ Ｐゴシック" panose="020B0600070205080204" pitchFamily="34" charset="-128"/>
              </a:rPr>
              <a:t> 15(12): 2287-94</a:t>
            </a:r>
          </a:p>
          <a:p>
            <a:pPr eaLnBrk="1" hangingPunct="1">
              <a:spcBef>
                <a:spcPct val="0"/>
              </a:spcBef>
            </a:pPr>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341D6029-8A00-053A-BB0E-3F23966F0B4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95F3FA0-F0B2-B141-A81A-3873B2667925}" type="slidenum">
              <a:rPr lang="en-US" altLang="en-US" sz="1200">
                <a:latin typeface="News Gothic MT" panose="020B0503020103020203" pitchFamily="34" charset="0"/>
              </a:rPr>
              <a:pPr eaLnBrk="1" hangingPunct="1"/>
              <a:t>96</a:t>
            </a:fld>
            <a:endParaRPr lang="en-US" altLang="en-US" sz="1200">
              <a:latin typeface="News Gothic MT" panose="020B0503020103020203"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107</a:t>
            </a:fld>
            <a:endParaRPr lang="en-US"/>
          </a:p>
        </p:txBody>
      </p:sp>
    </p:spTree>
    <p:extLst>
      <p:ext uri="{BB962C8B-B14F-4D97-AF65-F5344CB8AC3E}">
        <p14:creationId xmlns:p14="http://schemas.microsoft.com/office/powerpoint/2010/main" val="182338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wwflpr.awsassets.panda.org</a:t>
            </a:r>
            <a:r>
              <a:rPr lang="en-US" dirty="0"/>
              <a:t>/downloads/2024-living-planet-report-a-system-in-peril.pdf </a:t>
            </a:r>
          </a:p>
          <a:p>
            <a:endParaRPr lang="en-US" dirty="0"/>
          </a:p>
        </p:txBody>
      </p:sp>
      <p:sp>
        <p:nvSpPr>
          <p:cNvPr id="4" name="Slide Number Placeholder 3"/>
          <p:cNvSpPr>
            <a:spLocks noGrp="1"/>
          </p:cNvSpPr>
          <p:nvPr>
            <p:ph type="sldNum" sz="quarter" idx="5"/>
          </p:nvPr>
        </p:nvSpPr>
        <p:spPr/>
        <p:txBody>
          <a:bodyPr/>
          <a:lstStyle/>
          <a:p>
            <a:fld id="{8D60AAED-F8C5-1F41-8482-3ABEA5839FFD}" type="slidenum">
              <a:rPr lang="en-US" smtClean="0"/>
              <a:t>12</a:t>
            </a:fld>
            <a:endParaRPr lang="en-US"/>
          </a:p>
        </p:txBody>
      </p:sp>
    </p:spTree>
    <p:extLst>
      <p:ext uri="{BB962C8B-B14F-4D97-AF65-F5344CB8AC3E}">
        <p14:creationId xmlns:p14="http://schemas.microsoft.com/office/powerpoint/2010/main" val="511100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p:txBody>
      </p:sp>
      <p:sp>
        <p:nvSpPr>
          <p:cNvPr id="4" name="Slide Number Placeholder 3"/>
          <p:cNvSpPr>
            <a:spLocks noGrp="1"/>
          </p:cNvSpPr>
          <p:nvPr>
            <p:ph type="sldNum" sz="quarter" idx="5"/>
          </p:nvPr>
        </p:nvSpPr>
        <p:spPr/>
        <p:txBody>
          <a:bodyPr/>
          <a:lstStyle/>
          <a:p>
            <a:fld id="{AC5D1A15-CCAD-3941-81FE-F0709DD07A57}" type="slidenum">
              <a:rPr lang="en-US" smtClean="0"/>
              <a:t>108</a:t>
            </a:fld>
            <a:endParaRPr lang="en-US"/>
          </a:p>
        </p:txBody>
      </p:sp>
    </p:spTree>
    <p:extLst>
      <p:ext uri="{BB962C8B-B14F-4D97-AF65-F5344CB8AC3E}">
        <p14:creationId xmlns:p14="http://schemas.microsoft.com/office/powerpoint/2010/main" val="285040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109</a:t>
            </a:fld>
            <a:endParaRPr lang="en-US"/>
          </a:p>
        </p:txBody>
      </p:sp>
    </p:spTree>
    <p:extLst>
      <p:ext uri="{BB962C8B-B14F-4D97-AF65-F5344CB8AC3E}">
        <p14:creationId xmlns:p14="http://schemas.microsoft.com/office/powerpoint/2010/main" val="3591406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110</a:t>
            </a:fld>
            <a:endParaRPr lang="en-US"/>
          </a:p>
        </p:txBody>
      </p:sp>
    </p:spTree>
    <p:extLst>
      <p:ext uri="{BB962C8B-B14F-4D97-AF65-F5344CB8AC3E}">
        <p14:creationId xmlns:p14="http://schemas.microsoft.com/office/powerpoint/2010/main" val="3812241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111</a:t>
            </a:fld>
            <a:endParaRPr lang="en-US"/>
          </a:p>
        </p:txBody>
      </p:sp>
    </p:spTree>
    <p:extLst>
      <p:ext uri="{BB962C8B-B14F-4D97-AF65-F5344CB8AC3E}">
        <p14:creationId xmlns:p14="http://schemas.microsoft.com/office/powerpoint/2010/main" val="341619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112</a:t>
            </a:fld>
            <a:endParaRPr lang="en-US"/>
          </a:p>
        </p:txBody>
      </p:sp>
    </p:spTree>
    <p:extLst>
      <p:ext uri="{BB962C8B-B14F-4D97-AF65-F5344CB8AC3E}">
        <p14:creationId xmlns:p14="http://schemas.microsoft.com/office/powerpoint/2010/main" val="1552265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113</a:t>
            </a:fld>
            <a:endParaRPr lang="en-US"/>
          </a:p>
        </p:txBody>
      </p:sp>
    </p:spTree>
    <p:extLst>
      <p:ext uri="{BB962C8B-B14F-4D97-AF65-F5344CB8AC3E}">
        <p14:creationId xmlns:p14="http://schemas.microsoft.com/office/powerpoint/2010/main" val="4226361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Understanding the climate and financial impacts of land-use decisions – Federation of Canadian Municipalities, 2024</a:t>
            </a:r>
          </a:p>
          <a:p>
            <a:r>
              <a:rPr lang="en-US" dirty="0"/>
              <a:t>https://</a:t>
            </a:r>
            <a:r>
              <a:rPr lang="en-US" dirty="0" err="1"/>
              <a:t>media.fcm.ca</a:t>
            </a:r>
            <a:r>
              <a:rPr lang="en-US" dirty="0"/>
              <a:t>/sites/GMF/resources/Toolkit/understanding-the-climate-and-financial-impacts-of-land-use-decisions.pdf </a:t>
            </a:r>
          </a:p>
          <a:p>
            <a:endParaRPr lang="en-US" dirty="0"/>
          </a:p>
        </p:txBody>
      </p:sp>
      <p:sp>
        <p:nvSpPr>
          <p:cNvPr id="4" name="Slide Number Placeholder 3"/>
          <p:cNvSpPr>
            <a:spLocks noGrp="1"/>
          </p:cNvSpPr>
          <p:nvPr>
            <p:ph type="sldNum" sz="quarter" idx="5"/>
          </p:nvPr>
        </p:nvSpPr>
        <p:spPr/>
        <p:txBody>
          <a:bodyPr/>
          <a:lstStyle/>
          <a:p>
            <a:fld id="{AC5D1A15-CCAD-3941-81FE-F0709DD07A57}" type="slidenum">
              <a:rPr lang="en-US" smtClean="0"/>
              <a:t>114</a:t>
            </a:fld>
            <a:endParaRPr lang="en-US"/>
          </a:p>
        </p:txBody>
      </p:sp>
    </p:spTree>
    <p:extLst>
      <p:ext uri="{BB962C8B-B14F-4D97-AF65-F5344CB8AC3E}">
        <p14:creationId xmlns:p14="http://schemas.microsoft.com/office/powerpoint/2010/main" val="575859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7B62A-7F80-FB49-A598-8EAECC71B30E}" type="slidenum">
              <a:rPr lang="en-US" smtClean="0"/>
              <a:t>129</a:t>
            </a:fld>
            <a:endParaRPr lang="en-US"/>
          </a:p>
        </p:txBody>
      </p:sp>
    </p:spTree>
    <p:extLst>
      <p:ext uri="{BB962C8B-B14F-4D97-AF65-F5344CB8AC3E}">
        <p14:creationId xmlns:p14="http://schemas.microsoft.com/office/powerpoint/2010/main" val="71526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https://www.overshootday.org/newsroom/country-overshoot-days/</a:t>
            </a: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News Gothic MT" charset="0"/>
                <a:ea typeface="ＭＳ Ｐゴシック" charset="0"/>
                <a:cs typeface="ＭＳ Ｐゴシック" charset="0"/>
              </a:defRPr>
            </a:lvl1pPr>
            <a:lvl2pPr marL="742950" indent="-285750">
              <a:defRPr>
                <a:solidFill>
                  <a:schemeClr val="tx1"/>
                </a:solidFill>
                <a:latin typeface="News Gothic MT" charset="0"/>
                <a:ea typeface="ＭＳ Ｐゴシック" charset="0"/>
              </a:defRPr>
            </a:lvl2pPr>
            <a:lvl3pPr marL="1143000" indent="-228600">
              <a:defRPr>
                <a:solidFill>
                  <a:schemeClr val="tx1"/>
                </a:solidFill>
                <a:latin typeface="News Gothic MT" charset="0"/>
                <a:ea typeface="ＭＳ Ｐゴシック" charset="0"/>
              </a:defRPr>
            </a:lvl3pPr>
            <a:lvl4pPr marL="1600200" indent="-228600">
              <a:defRPr>
                <a:solidFill>
                  <a:schemeClr val="tx1"/>
                </a:solidFill>
                <a:latin typeface="News Gothic MT" charset="0"/>
                <a:ea typeface="ＭＳ Ｐゴシック" charset="0"/>
              </a:defRPr>
            </a:lvl4pPr>
            <a:lvl5pPr marL="2057400" indent="-228600">
              <a:defRPr>
                <a:solidFill>
                  <a:schemeClr val="tx1"/>
                </a:solidFill>
                <a:latin typeface="News Gothic MT" charset="0"/>
                <a:ea typeface="ＭＳ Ｐゴシック" charset="0"/>
              </a:defRPr>
            </a:lvl5pPr>
            <a:lvl6pPr marL="2514600" indent="-228600" fontAlgn="base">
              <a:spcBef>
                <a:spcPct val="0"/>
              </a:spcBef>
              <a:spcAft>
                <a:spcPct val="0"/>
              </a:spcAft>
              <a:defRPr>
                <a:solidFill>
                  <a:schemeClr val="tx1"/>
                </a:solidFill>
                <a:latin typeface="News Gothic MT" charset="0"/>
                <a:ea typeface="ＭＳ Ｐゴシック" charset="0"/>
              </a:defRPr>
            </a:lvl6pPr>
            <a:lvl7pPr marL="2971800" indent="-228600" fontAlgn="base">
              <a:spcBef>
                <a:spcPct val="0"/>
              </a:spcBef>
              <a:spcAft>
                <a:spcPct val="0"/>
              </a:spcAft>
              <a:defRPr>
                <a:solidFill>
                  <a:schemeClr val="tx1"/>
                </a:solidFill>
                <a:latin typeface="News Gothic MT" charset="0"/>
                <a:ea typeface="ＭＳ Ｐゴシック" charset="0"/>
              </a:defRPr>
            </a:lvl7pPr>
            <a:lvl8pPr marL="3429000" indent="-228600" fontAlgn="base">
              <a:spcBef>
                <a:spcPct val="0"/>
              </a:spcBef>
              <a:spcAft>
                <a:spcPct val="0"/>
              </a:spcAft>
              <a:defRPr>
                <a:solidFill>
                  <a:schemeClr val="tx1"/>
                </a:solidFill>
                <a:latin typeface="News Gothic MT" charset="0"/>
                <a:ea typeface="ＭＳ Ｐゴシック" charset="0"/>
              </a:defRPr>
            </a:lvl8pPr>
            <a:lvl9pPr marL="3886200" indent="-228600" fontAlgn="base">
              <a:spcBef>
                <a:spcPct val="0"/>
              </a:spcBef>
              <a:spcAft>
                <a:spcPct val="0"/>
              </a:spcAft>
              <a:defRPr>
                <a:solidFill>
                  <a:schemeClr val="tx1"/>
                </a:solidFill>
                <a:latin typeface="News Gothic MT" charset="0"/>
                <a:ea typeface="ＭＳ Ｐゴシック" charset="0"/>
              </a:defRPr>
            </a:lvl9pPr>
          </a:lstStyle>
          <a:p>
            <a:pPr fontAlgn="base">
              <a:spcBef>
                <a:spcPct val="0"/>
              </a:spcBef>
              <a:spcAft>
                <a:spcPct val="0"/>
              </a:spcAft>
            </a:pPr>
            <a:fld id="{2C8A10EC-AC09-1442-9C3B-DEE26B6DABC0}" type="slidenum">
              <a:rPr lang="en-US">
                <a:latin typeface="Calibri" charset="0"/>
              </a:rPr>
              <a:pPr fontAlgn="base">
                <a:spcBef>
                  <a:spcPct val="0"/>
                </a:spcBef>
                <a:spcAft>
                  <a:spcPct val="0"/>
                </a:spcAft>
              </a:pPr>
              <a:t>17</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Source: Our World in Data, Oxford Martin School, University of Oxford</a:t>
            </a:r>
          </a:p>
          <a:p>
            <a:pPr eaLnBrk="1" hangingPunct="1">
              <a:spcBef>
                <a:spcPct val="0"/>
              </a:spcBef>
            </a:pPr>
            <a:r>
              <a:rPr lang="en-US" dirty="0">
                <a:latin typeface="Calibri" charset="0"/>
              </a:rPr>
              <a:t>https://</a:t>
            </a:r>
            <a:r>
              <a:rPr lang="en-US" dirty="0" err="1">
                <a:latin typeface="Calibri" charset="0"/>
              </a:rPr>
              <a:t>ourworldindata.org</a:t>
            </a:r>
            <a:r>
              <a:rPr lang="en-US" dirty="0">
                <a:latin typeface="Calibri" charset="0"/>
              </a:rPr>
              <a:t>/</a:t>
            </a:r>
            <a:r>
              <a:rPr lang="en-US" dirty="0" err="1">
                <a:latin typeface="Calibri" charset="0"/>
              </a:rPr>
              <a:t>grapher</a:t>
            </a:r>
            <a:r>
              <a:rPr lang="en-US" dirty="0">
                <a:latin typeface="Calibri" charset="0"/>
              </a:rPr>
              <a:t>/global-</a:t>
            </a:r>
            <a:r>
              <a:rPr lang="en-US" dirty="0" err="1">
                <a:latin typeface="Calibri" charset="0"/>
              </a:rPr>
              <a:t>gdp</a:t>
            </a:r>
            <a:r>
              <a:rPr lang="en-US" dirty="0">
                <a:latin typeface="Calibri" charset="0"/>
              </a:rPr>
              <a:t>-over-the-long-run</a:t>
            </a:r>
          </a:p>
          <a:p>
            <a:pPr eaLnBrk="1" hangingPunct="1">
              <a:spcBef>
                <a:spcPct val="0"/>
              </a:spcBef>
            </a:pPr>
            <a:r>
              <a:rPr lang="en-US" dirty="0">
                <a:latin typeface="Calibri" charset="0"/>
              </a:rPr>
              <a:t>https://</a:t>
            </a:r>
            <a:r>
              <a:rPr lang="en-US" dirty="0" err="1">
                <a:latin typeface="Calibri" charset="0"/>
              </a:rPr>
              <a:t>ourworldindata.org</a:t>
            </a:r>
            <a:r>
              <a:rPr lang="en-US" dirty="0">
                <a:latin typeface="Calibri" charset="0"/>
              </a:rPr>
              <a:t>/</a:t>
            </a:r>
            <a:r>
              <a:rPr lang="en-US" dirty="0" err="1">
                <a:latin typeface="Calibri" charset="0"/>
              </a:rPr>
              <a:t>grapher</a:t>
            </a:r>
            <a:r>
              <a:rPr lang="en-US" dirty="0">
                <a:latin typeface="Calibri" charset="0"/>
              </a:rPr>
              <a:t>/global-average-</a:t>
            </a:r>
            <a:r>
              <a:rPr lang="en-US" dirty="0" err="1">
                <a:latin typeface="Calibri" charset="0"/>
              </a:rPr>
              <a:t>gdp</a:t>
            </a:r>
            <a:r>
              <a:rPr lang="en-US" dirty="0">
                <a:latin typeface="Calibri" charset="0"/>
              </a:rPr>
              <a:t>-per-capita-over-the-long-run</a:t>
            </a:r>
          </a:p>
          <a:p>
            <a:pPr eaLnBrk="1" hangingPunct="1">
              <a:spcBef>
                <a:spcPct val="0"/>
              </a:spcBef>
            </a:pPr>
            <a:r>
              <a:rPr lang="en-US" dirty="0">
                <a:latin typeface="Calibri" charset="0"/>
              </a:rPr>
              <a:t>https://</a:t>
            </a:r>
            <a:r>
              <a:rPr lang="en-US" dirty="0" err="1">
                <a:latin typeface="Calibri" charset="0"/>
              </a:rPr>
              <a:t>ourworldindata.org</a:t>
            </a:r>
            <a:r>
              <a:rPr lang="en-US" dirty="0">
                <a:latin typeface="Calibri" charset="0"/>
              </a:rPr>
              <a:t>/population-growth</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D7D3A41C-BB59-0241-B275-A13227755DDF}" type="slidenum">
              <a:rPr lang="en-US" sz="1200">
                <a:latin typeface="Calibri" charset="0"/>
              </a:rPr>
              <a:pPr eaLnBrk="1" fontAlgn="base" hangingPunct="1">
                <a:spcBef>
                  <a:spcPct val="0"/>
                </a:spcBef>
                <a:spcAft>
                  <a:spcPct val="0"/>
                </a:spcAft>
              </a:pPr>
              <a:t>18</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rPr>
              <a:t>Steffen, Will; Broadgate, Wendy; Deutsch, Lisa; Gaffney, Owen and Ludwig, Cornelia (2015) The trajectory of the Anthropocene: The Great Acceleration </a:t>
            </a:r>
            <a:r>
              <a:rPr lang="en-GB" i="1">
                <a:latin typeface="Calibri" charset="0"/>
              </a:rPr>
              <a:t>The Anthropocene Review</a:t>
            </a:r>
            <a:r>
              <a:rPr lang="en-GB">
                <a:latin typeface="Calibri" charset="0"/>
              </a:rPr>
              <a:t> 2(1) 81–98</a:t>
            </a:r>
            <a:endParaRPr lang="en-CA">
              <a:latin typeface="Calibri" charset="0"/>
            </a:endParaRPr>
          </a:p>
          <a:p>
            <a:pPr eaLnBrk="1" hangingPunct="1">
              <a:spcBef>
                <a:spcPct val="0"/>
              </a:spcBef>
            </a:pPr>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E3882083-AC2D-8D4E-8E4A-3EB5CE64FC2E}"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Thomas Homer-Dixon, </a:t>
            </a:r>
            <a:r>
              <a:rPr lang="en-US" sz="1200" kern="1200" dirty="0" err="1">
                <a:solidFill>
                  <a:schemeClr val="tx1"/>
                </a:solidFill>
                <a:effectLst/>
                <a:latin typeface="+mn-lt"/>
                <a:ea typeface="+mn-ea"/>
                <a:cs typeface="+mn-cs"/>
              </a:rPr>
              <a:t>Ortwin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Renn</a:t>
            </a:r>
            <a:r>
              <a:rPr lang="en-US" sz="1200" kern="1200" dirty="0">
                <a:solidFill>
                  <a:schemeClr val="tx1"/>
                </a:solidFill>
                <a:effectLst/>
                <a:latin typeface="+mn-lt"/>
                <a:ea typeface="+mn-ea"/>
                <a:cs typeface="+mn-cs"/>
              </a:rPr>
              <a:t>, Johan </a:t>
            </a:r>
            <a:r>
              <a:rPr lang="en-US" sz="1200" kern="1200" dirty="0" err="1">
                <a:solidFill>
                  <a:schemeClr val="tx1"/>
                </a:solidFill>
                <a:effectLst/>
                <a:latin typeface="+mn-lt"/>
                <a:ea typeface="+mn-ea"/>
                <a:cs typeface="+mn-cs"/>
              </a:rPr>
              <a:t>Rockström</a:t>
            </a:r>
            <a:r>
              <a:rPr lang="en-US" sz="1200" kern="1200" dirty="0">
                <a:solidFill>
                  <a:schemeClr val="tx1"/>
                </a:solidFill>
                <a:effectLst/>
                <a:latin typeface="+mn-lt"/>
                <a:ea typeface="+mn-ea"/>
                <a:cs typeface="+mn-cs"/>
              </a:rPr>
              <a:t>, Jonathan F. </a:t>
            </a:r>
            <a:r>
              <a:rPr lang="en-US" sz="1200" kern="1200" dirty="0" err="1">
                <a:solidFill>
                  <a:schemeClr val="tx1"/>
                </a:solidFill>
                <a:effectLst/>
                <a:latin typeface="+mn-lt"/>
                <a:ea typeface="+mn-ea"/>
                <a:cs typeface="+mn-cs"/>
              </a:rPr>
              <a:t>Donges</a:t>
            </a:r>
            <a:r>
              <a:rPr lang="en-US" sz="1200" kern="1200" dirty="0">
                <a:solidFill>
                  <a:schemeClr val="tx1"/>
                </a:solidFill>
                <a:effectLst/>
                <a:latin typeface="+mn-lt"/>
                <a:ea typeface="+mn-ea"/>
                <a:cs typeface="+mn-cs"/>
              </a:rPr>
              <a:t>, and Scott </a:t>
            </a:r>
            <a:r>
              <a:rPr lang="en-US" sz="1200" kern="1200" dirty="0" err="1">
                <a:solidFill>
                  <a:schemeClr val="tx1"/>
                </a:solidFill>
                <a:effectLst/>
                <a:latin typeface="+mn-lt"/>
                <a:ea typeface="+mn-ea"/>
                <a:cs typeface="+mn-cs"/>
              </a:rPr>
              <a:t>Janzwood</a:t>
            </a:r>
            <a:r>
              <a:rPr lang="en-US" sz="1200" kern="1200" dirty="0">
                <a:solidFill>
                  <a:schemeClr val="tx1"/>
                </a:solidFill>
                <a:effectLst/>
                <a:latin typeface="+mn-lt"/>
                <a:ea typeface="+mn-ea"/>
                <a:cs typeface="+mn-cs"/>
              </a:rPr>
              <a:t> (2022</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 call for an international research program on the risk of a global </a:t>
            </a:r>
            <a:r>
              <a:rPr lang="en-US" sz="1200" i="1" kern="1200" dirty="0" err="1">
                <a:solidFill>
                  <a:schemeClr val="tx1"/>
                </a:solidFill>
                <a:effectLst/>
                <a:latin typeface="+mn-lt"/>
                <a:ea typeface="+mn-ea"/>
                <a:cs typeface="+mn-cs"/>
              </a:rPr>
              <a:t>polycrisis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Technical Paper #2022-3 Version 2.0,</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July 20. 2022) Victoria BC: Cascade Institute, Royal Roads University</a:t>
            </a:r>
            <a:endParaRPr lang="en-US" dirty="0"/>
          </a:p>
          <a:p>
            <a:endParaRPr lang="en-US" dirty="0"/>
          </a:p>
        </p:txBody>
      </p:sp>
      <p:sp>
        <p:nvSpPr>
          <p:cNvPr id="4" name="Slide Number Placeholder 3"/>
          <p:cNvSpPr>
            <a:spLocks noGrp="1"/>
          </p:cNvSpPr>
          <p:nvPr>
            <p:ph type="sldNum" sz="quarter" idx="10"/>
          </p:nvPr>
        </p:nvSpPr>
        <p:spPr/>
        <p:txBody>
          <a:bodyPr/>
          <a:lstStyle/>
          <a:p>
            <a:fld id="{8707DE82-F48E-5547-ABC9-DD3E760909F4}" type="slidenum">
              <a:rPr lang="en-US" smtClean="0"/>
              <a:t>22</a:t>
            </a:fld>
            <a:endParaRPr lang="en-US"/>
          </a:p>
        </p:txBody>
      </p:sp>
    </p:spTree>
    <p:extLst>
      <p:ext uri="{BB962C8B-B14F-4D97-AF65-F5344CB8AC3E}">
        <p14:creationId xmlns:p14="http://schemas.microsoft.com/office/powerpoint/2010/main" val="2062324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Dismissing the term ‘</a:t>
            </a:r>
            <a:r>
              <a:rPr lang="en-US" b="1" dirty="0" err="1"/>
              <a:t>polycrisis</a:t>
            </a:r>
            <a:r>
              <a:rPr lang="en-US" b="1" dirty="0"/>
              <a:t>’ has one inevitable consequence – reality always bites</a:t>
            </a:r>
          </a:p>
          <a:p>
            <a:r>
              <a:rPr lang="en-US" dirty="0"/>
              <a:t>Thomas Homer-Dixon, Michael Lawrence and Scott </a:t>
            </a:r>
            <a:r>
              <a:rPr lang="en-US" dirty="0" err="1"/>
              <a:t>Janzwood</a:t>
            </a:r>
            <a:endParaRPr lang="en-US" dirty="0"/>
          </a:p>
          <a:p>
            <a:r>
              <a:rPr lang="en-US" dirty="0"/>
              <a:t>Contributed to The Globe and Mail</a:t>
            </a:r>
          </a:p>
          <a:p>
            <a:r>
              <a:rPr lang="en-US"/>
              <a:t>Published February 18, 2023</a:t>
            </a:r>
          </a:p>
          <a:p>
            <a:endParaRPr lang="en-US"/>
          </a:p>
        </p:txBody>
      </p:sp>
      <p:sp>
        <p:nvSpPr>
          <p:cNvPr id="4" name="Slide Number Placeholder 3"/>
          <p:cNvSpPr>
            <a:spLocks noGrp="1"/>
          </p:cNvSpPr>
          <p:nvPr>
            <p:ph type="sldNum" sz="quarter" idx="10"/>
          </p:nvPr>
        </p:nvSpPr>
        <p:spPr/>
        <p:txBody>
          <a:bodyPr/>
          <a:lstStyle/>
          <a:p>
            <a:fld id="{65991BA0-51EA-754F-99CF-BFC45D3BCAC0}" type="slidenum">
              <a:rPr lang="en-US" smtClean="0"/>
              <a:t>23</a:t>
            </a:fld>
            <a:endParaRPr lang="en-US"/>
          </a:p>
        </p:txBody>
      </p:sp>
    </p:spTree>
    <p:extLst>
      <p:ext uri="{BB962C8B-B14F-4D97-AF65-F5344CB8AC3E}">
        <p14:creationId xmlns:p14="http://schemas.microsoft.com/office/powerpoint/2010/main" val="71606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eaLnBrk="1" hangingPunct="1">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298407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5"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372520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2677566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122239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135705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5" name="Date Placeholder 3"/>
          <p:cNvSpPr>
            <a:spLocks noGrp="1"/>
          </p:cNvSpPr>
          <p:nvPr>
            <p:ph type="dt" sz="half" idx="14"/>
          </p:nvPr>
        </p:nvSpPr>
        <p:spPr/>
        <p:txBody>
          <a:bodyPr/>
          <a:lstStyle>
            <a:lvl1pPr>
              <a:defRPr/>
            </a:lvl1pPr>
          </a:lstStyle>
          <a:p>
            <a:fld id="{2BFB6B41-BC8F-E545-BF00-587209FF4130}" type="datetimeFigureOut">
              <a:rPr lang="en-US" smtClean="0"/>
              <a:t>9/24/25</a:t>
            </a:fld>
            <a:endParaRPr lang="en-US"/>
          </a:p>
        </p:txBody>
      </p:sp>
      <p:sp>
        <p:nvSpPr>
          <p:cNvPr id="6" name="Footer Placeholder 4"/>
          <p:cNvSpPr>
            <a:spLocks noGrp="1"/>
          </p:cNvSpPr>
          <p:nvPr>
            <p:ph type="ftr" sz="quarter" idx="15"/>
          </p:nvPr>
        </p:nvSpPr>
        <p:spPr/>
        <p:txBody>
          <a:bodyPr/>
          <a:lstStyle>
            <a:lvl1pPr>
              <a:defRPr/>
            </a:lvl1pPr>
          </a:lstStyle>
          <a:p>
            <a:endParaRPr lang="en-US"/>
          </a:p>
        </p:txBody>
      </p:sp>
      <p:sp>
        <p:nvSpPr>
          <p:cNvPr id="7" name="Slide Number Placeholder 5"/>
          <p:cNvSpPr>
            <a:spLocks noGrp="1"/>
          </p:cNvSpPr>
          <p:nvPr>
            <p:ph type="sldNum" sz="quarter" idx="16"/>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3451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1" cap="none" baseline="0"/>
            </a:lvl1pPr>
          </a:lstStyle>
          <a:p>
            <a:r>
              <a:rPr lang="en-US"/>
              <a:t>Click to edit Master title style</a:t>
            </a:r>
            <a:endParaRPr dirty="0"/>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82932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199" y="107576"/>
            <a:ext cx="6991351"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257979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111839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2928060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69026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a:t>Click to edit Master title style</a:t>
            </a:r>
            <a:endParaRPr dirty="0"/>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FB6B41-BC8F-E545-BF00-587209FF4130}" type="datetimeFigureOut">
              <a:rPr lang="en-US" smtClean="0"/>
              <a:t>9/24/25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32D0A3-DC64-BA4A-80F2-495A4AC64525}" type="slidenum">
              <a:rPr lang="en-US" smtClean="0"/>
              <a:t>‹#›</a:t>
            </a:fld>
            <a:endParaRPr lang="en-US"/>
          </a:p>
        </p:txBody>
      </p:sp>
    </p:spTree>
    <p:extLst>
      <p:ext uri="{BB962C8B-B14F-4D97-AF65-F5344CB8AC3E}">
        <p14:creationId xmlns:p14="http://schemas.microsoft.com/office/powerpoint/2010/main" val="4201723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107950"/>
            <a:ext cx="7067550"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a:defRPr sz="1200">
                <a:solidFill>
                  <a:schemeClr val="bg1"/>
                </a:solidFill>
              </a:defRPr>
            </a:lvl1pPr>
          </a:lstStyle>
          <a:p>
            <a:fld id="{2BFB6B41-BC8F-E545-BF00-587209FF4130}" type="datetimeFigureOut">
              <a:rPr lang="en-US" smtClean="0"/>
              <a:t>9/24/25</a:t>
            </a:fld>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a:defRPr sz="3600">
                <a:solidFill>
                  <a:schemeClr val="bg1"/>
                </a:solidFill>
              </a:defRPr>
            </a:lvl1pPr>
          </a:lstStyle>
          <a:p>
            <a:fld id="{AD32D0A3-DC64-BA4A-80F2-495A4AC64525}" type="slidenum">
              <a:rPr lang="en-US" smtClean="0"/>
              <a:t>‹#›</a:t>
            </a:fld>
            <a:endParaRPr lang="en-US"/>
          </a:p>
        </p:txBody>
      </p:sp>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t="12611" b="12682"/>
          <a:stretch>
            <a:fillRect/>
          </a:stretch>
        </p:blipFill>
        <p:spPr bwMode="auto">
          <a:xfrm>
            <a:off x="142875" y="53975"/>
            <a:ext cx="1376363"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6496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1" fontAlgn="base" hangingPunct="1">
        <a:spcBef>
          <a:spcPct val="0"/>
        </a:spcBef>
        <a:spcAft>
          <a:spcPct val="0"/>
        </a:spcAft>
        <a:defRPr sz="4600" b="1" kern="1200">
          <a:solidFill>
            <a:schemeClr val="accent1"/>
          </a:solidFill>
          <a:latin typeface="+mj-lt"/>
          <a:ea typeface="ＭＳ Ｐゴシック" charset="0"/>
          <a:cs typeface="ＭＳ Ｐゴシック" charset="0"/>
        </a:defRPr>
      </a:lvl1pPr>
      <a:lvl2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1" fontAlgn="base" hangingPunct="1">
        <a:spcBef>
          <a:spcPts val="2000"/>
        </a:spcBef>
        <a:spcAft>
          <a:spcPct val="0"/>
        </a:spcAft>
        <a:buClr>
          <a:srgbClr val="C8F832"/>
        </a:buClr>
        <a:buSzPct val="110000"/>
        <a:buFont typeface="Wingdings 2" charset="0"/>
        <a:buChar char=""/>
        <a:defRPr sz="2400" b="1" kern="1200">
          <a:solidFill>
            <a:schemeClr val="tx1"/>
          </a:solidFill>
          <a:latin typeface="+mn-lt"/>
          <a:ea typeface="ＭＳ Ｐゴシック" charset="0"/>
          <a:cs typeface="ＭＳ Ｐゴシック" charset="0"/>
        </a:defRPr>
      </a:lvl1pPr>
      <a:lvl2pPr marL="685800" indent="-336550" algn="l" rtl="0" eaLnBrk="1" fontAlgn="base" hangingPunct="1">
        <a:spcBef>
          <a:spcPts val="600"/>
        </a:spcBef>
        <a:spcAft>
          <a:spcPct val="0"/>
        </a:spcAft>
        <a:buClr>
          <a:srgbClr val="577204"/>
        </a:buClr>
        <a:buSzPct val="110000"/>
        <a:buFont typeface="Wingdings 2" charset="0"/>
        <a:buChar char=""/>
        <a:defRPr sz="2200" b="1" kern="1200">
          <a:solidFill>
            <a:schemeClr val="tx1"/>
          </a:solidFill>
          <a:latin typeface="+mn-lt"/>
          <a:ea typeface="ＭＳ Ｐゴシック" charset="0"/>
          <a:cs typeface="+mn-cs"/>
        </a:defRPr>
      </a:lvl2pPr>
      <a:lvl3pPr marL="968375" indent="-282575" algn="l" rtl="0" eaLnBrk="1" fontAlgn="base" hangingPunct="1">
        <a:spcBef>
          <a:spcPts val="600"/>
        </a:spcBef>
        <a:spcAft>
          <a:spcPct val="0"/>
        </a:spcAft>
        <a:buClr>
          <a:srgbClr val="C8F832"/>
        </a:buClr>
        <a:buSzPct val="110000"/>
        <a:buFont typeface="Wingdings 2" charset="0"/>
        <a:buChar char=""/>
        <a:defRPr sz="2000" b="1" kern="1200">
          <a:solidFill>
            <a:schemeClr val="tx1"/>
          </a:solidFill>
          <a:latin typeface="+mn-lt"/>
          <a:ea typeface="ＭＳ Ｐゴシック" charset="0"/>
          <a:cs typeface="+mn-cs"/>
        </a:defRPr>
      </a:lvl3pPr>
      <a:lvl4pPr marL="1263650" indent="-295275" algn="l" rtl="0" eaLnBrk="1" fontAlgn="base" hangingPunct="1">
        <a:spcBef>
          <a:spcPts val="600"/>
        </a:spcBef>
        <a:spcAft>
          <a:spcPct val="0"/>
        </a:spcAft>
        <a:buClr>
          <a:srgbClr val="577204"/>
        </a:buClr>
        <a:buSzPct val="110000"/>
        <a:buFont typeface="Wingdings 2" charset="0"/>
        <a:buChar char=""/>
        <a:defRPr b="1" kern="1200">
          <a:solidFill>
            <a:schemeClr val="tx1"/>
          </a:solidFill>
          <a:latin typeface="+mn-lt"/>
          <a:ea typeface="ＭＳ Ｐゴシック" charset="0"/>
          <a:cs typeface="+mn-cs"/>
        </a:defRPr>
      </a:lvl4pPr>
      <a:lvl5pPr marL="1546225" indent="-282575" algn="l" rtl="0" eaLnBrk="1" fontAlgn="base" hangingPunct="1">
        <a:spcBef>
          <a:spcPts val="600"/>
        </a:spcBef>
        <a:spcAft>
          <a:spcPct val="0"/>
        </a:spcAft>
        <a:buClr>
          <a:srgbClr val="C8F832"/>
        </a:buClr>
        <a:buSzPct val="110000"/>
        <a:buFont typeface="Wingdings 2" charset="0"/>
        <a:buChar char=""/>
        <a:defRPr b="1" kern="1200">
          <a:solidFill>
            <a:schemeClr val="tx1"/>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oneplanetbc.com/one-planet-saanich/" TargetMode="External"/><Relationship Id="rId2" Type="http://schemas.openxmlformats.org/officeDocument/2006/relationships/hyperlink" Target="https://oneplanetbc.com/" TargetMode="External"/><Relationship Id="rId1" Type="http://schemas.openxmlformats.org/officeDocument/2006/relationships/slideLayout" Target="../slideLayouts/slideLayout2.xml"/><Relationship Id="rId4" Type="http://schemas.openxmlformats.org/officeDocument/2006/relationships/hyperlink" Target="https://www.bcit.ca/centre-for-ecocities/"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oneplanetbc.com/"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lanetaryhealth.jhu.edu/programs-2/practice/planetary-health-citie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oneplanetconversations.ca/"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mailto:Thancock@uvic.ca"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trevorhancock.org/" TargetMode="Externa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overshootday.org/newsroom/country-overshoot-day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committee.iso.org/ISO_37000_Governanc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greattransition.org/about/what-is-the-great-transitio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524C-43DD-0F91-3B26-1A96DEF4D256}"/>
              </a:ext>
            </a:extLst>
          </p:cNvPr>
          <p:cNvSpPr>
            <a:spLocks noGrp="1"/>
          </p:cNvSpPr>
          <p:nvPr>
            <p:ph type="ctrTitle"/>
          </p:nvPr>
        </p:nvSpPr>
        <p:spPr>
          <a:xfrm>
            <a:off x="1322920" y="2444646"/>
            <a:ext cx="6498158" cy="1724867"/>
          </a:xfrm>
        </p:spPr>
        <p:txBody>
          <a:bodyPr/>
          <a:lstStyle/>
          <a:p>
            <a:r>
              <a:rPr lang="en-CA" sz="5400" dirty="0"/>
              <a:t>Creating a Healthy One Planet Community</a:t>
            </a:r>
            <a:endParaRPr lang="en-US" sz="5400" dirty="0"/>
          </a:p>
        </p:txBody>
      </p:sp>
      <p:sp>
        <p:nvSpPr>
          <p:cNvPr id="3" name="Subtitle 2">
            <a:extLst>
              <a:ext uri="{FF2B5EF4-FFF2-40B4-BE49-F238E27FC236}">
                <a16:creationId xmlns:a16="http://schemas.microsoft.com/office/drawing/2014/main" id="{A0C657B6-E210-8862-0104-3142CA791445}"/>
              </a:ext>
            </a:extLst>
          </p:cNvPr>
          <p:cNvSpPr>
            <a:spLocks noGrp="1"/>
          </p:cNvSpPr>
          <p:nvPr>
            <p:ph type="subTitle" idx="1"/>
          </p:nvPr>
        </p:nvSpPr>
        <p:spPr>
          <a:xfrm>
            <a:off x="1322920" y="4640132"/>
            <a:ext cx="6498159" cy="2075628"/>
          </a:xfrm>
        </p:spPr>
        <p:txBody>
          <a:bodyPr>
            <a:normAutofit fontScale="85000" lnSpcReduction="20000"/>
          </a:bodyPr>
          <a:lstStyle/>
          <a:p>
            <a:pPr>
              <a:defRPr/>
            </a:pPr>
            <a:r>
              <a:rPr lang="en-US" sz="2200" dirty="0">
                <a:solidFill>
                  <a:srgbClr val="000000"/>
                </a:solidFill>
              </a:rPr>
              <a:t>Arrowsmith Naturalists</a:t>
            </a:r>
          </a:p>
          <a:p>
            <a:pPr>
              <a:defRPr/>
            </a:pPr>
            <a:r>
              <a:rPr lang="en-US" sz="2200" dirty="0">
                <a:solidFill>
                  <a:srgbClr val="000000"/>
                </a:solidFill>
              </a:rPr>
              <a:t>Parksville</a:t>
            </a:r>
          </a:p>
          <a:p>
            <a:pPr>
              <a:defRPr/>
            </a:pPr>
            <a:r>
              <a:rPr lang="en-US" sz="2200" dirty="0">
                <a:solidFill>
                  <a:schemeClr val="tx1"/>
                </a:solidFill>
              </a:rPr>
              <a:t>25 September 2025</a:t>
            </a:r>
          </a:p>
          <a:p>
            <a:pPr>
              <a:defRPr/>
            </a:pPr>
            <a:r>
              <a:rPr lang="en-US" dirty="0">
                <a:solidFill>
                  <a:schemeClr val="tx1"/>
                </a:solidFill>
              </a:rPr>
              <a:t>********************</a:t>
            </a:r>
          </a:p>
          <a:p>
            <a:pPr>
              <a:defRPr/>
            </a:pPr>
            <a:r>
              <a:rPr lang="en-US" dirty="0">
                <a:solidFill>
                  <a:schemeClr val="tx1"/>
                </a:solidFill>
              </a:rPr>
              <a:t>Dr. Trevor Hancock</a:t>
            </a:r>
          </a:p>
          <a:p>
            <a:pPr fontAlgn="auto">
              <a:spcAft>
                <a:spcPts val="0"/>
              </a:spcAft>
              <a:defRPr/>
            </a:pPr>
            <a:r>
              <a:rPr lang="en-US" dirty="0">
                <a:solidFill>
                  <a:schemeClr val="tx1"/>
                </a:solidFill>
              </a:rPr>
              <a:t>Retired Professor and Senior Scholar</a:t>
            </a:r>
          </a:p>
          <a:p>
            <a:pPr fontAlgn="auto">
              <a:spcAft>
                <a:spcPts val="0"/>
              </a:spcAft>
              <a:defRPr/>
            </a:pPr>
            <a:r>
              <a:rPr lang="en-US" dirty="0">
                <a:solidFill>
                  <a:schemeClr val="tx1"/>
                </a:solidFill>
              </a:rPr>
              <a:t>School of Public Health and Social Policy</a:t>
            </a:r>
          </a:p>
          <a:p>
            <a:pPr fontAlgn="auto">
              <a:spcAft>
                <a:spcPts val="0"/>
              </a:spcAft>
              <a:defRPr/>
            </a:pPr>
            <a:r>
              <a:rPr lang="en-US" dirty="0">
                <a:solidFill>
                  <a:schemeClr val="tx1"/>
                </a:solidFill>
              </a:rPr>
              <a:t>University of Victoria</a:t>
            </a:r>
          </a:p>
          <a:p>
            <a:endParaRPr lang="en-US" dirty="0"/>
          </a:p>
        </p:txBody>
      </p:sp>
    </p:spTree>
    <p:extLst>
      <p:ext uri="{BB962C8B-B14F-4D97-AF65-F5344CB8AC3E}">
        <p14:creationId xmlns:p14="http://schemas.microsoft.com/office/powerpoint/2010/main" val="17378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5EF5-C259-A526-F652-38F7ED081934}"/>
              </a:ext>
            </a:extLst>
          </p:cNvPr>
          <p:cNvSpPr>
            <a:spLocks noGrp="1"/>
          </p:cNvSpPr>
          <p:nvPr>
            <p:ph type="title"/>
          </p:nvPr>
        </p:nvSpPr>
        <p:spPr>
          <a:xfrm>
            <a:off x="1524000" y="107950"/>
            <a:ext cx="7067550" cy="1056707"/>
          </a:xfrm>
        </p:spPr>
        <p:txBody>
          <a:bodyPr/>
          <a:lstStyle/>
          <a:p>
            <a:r>
              <a:rPr lang="en-US" sz="4800" dirty="0"/>
              <a:t>To put it bluntly!</a:t>
            </a:r>
          </a:p>
        </p:txBody>
      </p:sp>
      <p:sp>
        <p:nvSpPr>
          <p:cNvPr id="3" name="Content Placeholder 2">
            <a:extLst>
              <a:ext uri="{FF2B5EF4-FFF2-40B4-BE49-F238E27FC236}">
                <a16:creationId xmlns:a16="http://schemas.microsoft.com/office/drawing/2014/main" id="{A929372E-B39B-0163-8932-68A322290A36}"/>
              </a:ext>
            </a:extLst>
          </p:cNvPr>
          <p:cNvSpPr>
            <a:spLocks noGrp="1"/>
          </p:cNvSpPr>
          <p:nvPr>
            <p:ph idx="1"/>
          </p:nvPr>
        </p:nvSpPr>
        <p:spPr>
          <a:xfrm>
            <a:off x="549275" y="1407694"/>
            <a:ext cx="8042275" cy="4343400"/>
          </a:xfrm>
        </p:spPr>
        <p:txBody>
          <a:bodyPr/>
          <a:lstStyle/>
          <a:p>
            <a:r>
              <a:rPr lang="en-CA" sz="2800" dirty="0"/>
              <a:t>“There are nine planetary boundaries and we’ve only dealt with one of them — the ozone layer — and we think we’ve saved ourselves from that threat. But we passed the seventh boundary this year, and we’re in the extreme danger zone. </a:t>
            </a:r>
            <a:r>
              <a:rPr lang="en-CA" sz="2800" dirty="0" err="1"/>
              <a:t>Rockström</a:t>
            </a:r>
            <a:r>
              <a:rPr lang="en-CA" sz="2800" dirty="0"/>
              <a:t> says we have five years to get out of the danger zone. </a:t>
            </a:r>
            <a:r>
              <a:rPr lang="en-CA" sz="2800" dirty="0">
                <a:solidFill>
                  <a:srgbClr val="FF0000"/>
                </a:solidFill>
              </a:rPr>
              <a:t>If we pass one boundary, we should be shitting our pants. We’ve passed seven!”</a:t>
            </a:r>
          </a:p>
          <a:p>
            <a:pPr marL="0" indent="0" algn="r">
              <a:spcBef>
                <a:spcPts val="0"/>
              </a:spcBef>
              <a:spcAft>
                <a:spcPts val="0"/>
              </a:spcAft>
              <a:buNone/>
            </a:pPr>
            <a:endParaRPr lang="en-CA" sz="1600" dirty="0"/>
          </a:p>
          <a:p>
            <a:pPr marL="0" indent="0" algn="r">
              <a:spcBef>
                <a:spcPts val="0"/>
              </a:spcBef>
              <a:spcAft>
                <a:spcPts val="0"/>
              </a:spcAft>
              <a:buNone/>
            </a:pPr>
            <a:r>
              <a:rPr lang="en-CA" dirty="0"/>
              <a:t>David Suzuki</a:t>
            </a:r>
          </a:p>
          <a:p>
            <a:pPr marL="0" indent="0" algn="r">
              <a:spcBef>
                <a:spcPts val="0"/>
              </a:spcBef>
              <a:spcAft>
                <a:spcPts val="0"/>
              </a:spcAft>
              <a:buNone/>
            </a:pPr>
            <a:r>
              <a:rPr lang="en-CA" dirty="0"/>
              <a:t>Interview in </a:t>
            </a:r>
            <a:r>
              <a:rPr lang="en-CA" dirty="0" err="1"/>
              <a:t>iPolitics</a:t>
            </a:r>
            <a:endParaRPr lang="en-CA" dirty="0"/>
          </a:p>
          <a:p>
            <a:pPr marL="0" indent="0" algn="r">
              <a:spcBef>
                <a:spcPts val="0"/>
              </a:spcBef>
              <a:spcAft>
                <a:spcPts val="0"/>
              </a:spcAft>
              <a:buNone/>
            </a:pPr>
            <a:r>
              <a:rPr lang="en-CA" dirty="0"/>
              <a:t>July 2nd, 2025</a:t>
            </a:r>
          </a:p>
          <a:p>
            <a:pPr marL="0" indent="0" algn="r">
              <a:buNone/>
            </a:pPr>
            <a:endParaRPr lang="en-CA" dirty="0"/>
          </a:p>
          <a:p>
            <a:endParaRPr lang="en-US" dirty="0"/>
          </a:p>
        </p:txBody>
      </p:sp>
    </p:spTree>
    <p:extLst>
      <p:ext uri="{BB962C8B-B14F-4D97-AF65-F5344CB8AC3E}">
        <p14:creationId xmlns:p14="http://schemas.microsoft.com/office/powerpoint/2010/main" val="2407609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2"/>
          <p:cNvSpPr>
            <a:spLocks noGrp="1"/>
          </p:cNvSpPr>
          <p:nvPr>
            <p:ph type="title"/>
          </p:nvPr>
        </p:nvSpPr>
        <p:spPr/>
        <p:txBody>
          <a:bodyPr/>
          <a:lstStyle/>
          <a:p>
            <a:r>
              <a:rPr lang="en-US" sz="3600" dirty="0">
                <a:latin typeface="News Gothic MT" charset="0"/>
              </a:rPr>
              <a:t>Health benefits of conservation and clean energy</a:t>
            </a:r>
          </a:p>
        </p:txBody>
      </p:sp>
      <p:sp>
        <p:nvSpPr>
          <p:cNvPr id="112642" name="Content Placeholder 3"/>
          <p:cNvSpPr>
            <a:spLocks noGrp="1"/>
          </p:cNvSpPr>
          <p:nvPr>
            <p:ph idx="1"/>
          </p:nvPr>
        </p:nvSpPr>
        <p:spPr>
          <a:xfrm>
            <a:off x="324875" y="1661287"/>
            <a:ext cx="4110533" cy="4294187"/>
          </a:xfrm>
        </p:spPr>
        <p:txBody>
          <a:bodyPr/>
          <a:lstStyle/>
          <a:p>
            <a:pPr>
              <a:spcBef>
                <a:spcPts val="800"/>
              </a:spcBef>
            </a:pPr>
            <a:r>
              <a:rPr lang="en-US" sz="2800" dirty="0">
                <a:latin typeface="News Gothic MT" charset="0"/>
              </a:rPr>
              <a:t>Reduced GHGs</a:t>
            </a:r>
          </a:p>
          <a:p>
            <a:pPr>
              <a:spcBef>
                <a:spcPts val="800"/>
              </a:spcBef>
            </a:pPr>
            <a:r>
              <a:rPr lang="en-US" sz="2800" dirty="0">
                <a:latin typeface="News Gothic MT" charset="0"/>
              </a:rPr>
              <a:t>Reduced air pollution</a:t>
            </a:r>
          </a:p>
          <a:p>
            <a:pPr>
              <a:spcBef>
                <a:spcPts val="800"/>
              </a:spcBef>
            </a:pPr>
            <a:r>
              <a:rPr lang="en-US" sz="2800" dirty="0">
                <a:latin typeface="News Gothic MT" charset="0"/>
              </a:rPr>
              <a:t>Local energy democracy</a:t>
            </a:r>
          </a:p>
          <a:p>
            <a:pPr>
              <a:spcBef>
                <a:spcPts val="800"/>
              </a:spcBef>
            </a:pPr>
            <a:r>
              <a:rPr lang="en-US" sz="2800" dirty="0">
                <a:latin typeface="News Gothic MT" charset="0"/>
              </a:rPr>
              <a:t>Increased local jobs (skilled </a:t>
            </a:r>
            <a:r>
              <a:rPr lang="en-US" sz="2800" dirty="0" err="1">
                <a:latin typeface="News Gothic MT" charset="0"/>
              </a:rPr>
              <a:t>labour</a:t>
            </a:r>
            <a:r>
              <a:rPr lang="en-US" sz="2800" dirty="0">
                <a:latin typeface="News Gothic MT" charset="0"/>
              </a:rPr>
              <a:t>)</a:t>
            </a: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6602" y="1938508"/>
            <a:ext cx="3983193" cy="289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81137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10404"/>
            <a:ext cx="7067550" cy="747206"/>
          </a:xfrm>
        </p:spPr>
        <p:txBody>
          <a:bodyPr/>
          <a:lstStyle/>
          <a:p>
            <a:r>
              <a:rPr lang="en-US" sz="4800" dirty="0"/>
              <a:t>One Planet Saanich and One Planet BC</a:t>
            </a:r>
            <a:endParaRPr lang="en-US" dirty="0"/>
          </a:p>
        </p:txBody>
      </p:sp>
      <p:sp>
        <p:nvSpPr>
          <p:cNvPr id="3" name="Content Placeholder 2"/>
          <p:cNvSpPr>
            <a:spLocks noGrp="1"/>
          </p:cNvSpPr>
          <p:nvPr>
            <p:ph idx="1"/>
          </p:nvPr>
        </p:nvSpPr>
        <p:spPr>
          <a:xfrm>
            <a:off x="549275" y="1457610"/>
            <a:ext cx="8042275" cy="4343400"/>
          </a:xfrm>
        </p:spPr>
        <p:txBody>
          <a:bodyPr/>
          <a:lstStyle/>
          <a:p>
            <a:pPr>
              <a:spcBef>
                <a:spcPts val="600"/>
              </a:spcBef>
              <a:spcAft>
                <a:spcPts val="600"/>
              </a:spcAft>
            </a:pPr>
            <a:r>
              <a:rPr lang="en-US" sz="2200" dirty="0"/>
              <a:t>One Planet Living is our vision for happier, healthier lives for everyone within the limits of our one planet. We help communities across the province understand sustainability priorities – and take action! </a:t>
            </a:r>
          </a:p>
          <a:p>
            <a:pPr lvl="1">
              <a:spcAft>
                <a:spcPts val="600"/>
              </a:spcAft>
            </a:pPr>
            <a:r>
              <a:rPr lang="en-US" sz="2000" dirty="0">
                <a:hlinkClick r:id="rId2"/>
              </a:rPr>
              <a:t>https://oneplanetbc.com/</a:t>
            </a:r>
            <a:r>
              <a:rPr lang="en-US" sz="2000" dirty="0"/>
              <a:t> </a:t>
            </a:r>
          </a:p>
          <a:p>
            <a:pPr>
              <a:spcBef>
                <a:spcPts val="600"/>
              </a:spcBef>
              <a:spcAft>
                <a:spcPts val="600"/>
              </a:spcAft>
            </a:pPr>
            <a:r>
              <a:rPr lang="en-US" sz="2200" dirty="0"/>
              <a:t>Initiated in 2018 as part of a global project, One Planet </a:t>
            </a:r>
            <a:r>
              <a:rPr lang="en-US" sz="2200" dirty="0" err="1"/>
              <a:t>Saanich</a:t>
            </a:r>
            <a:r>
              <a:rPr lang="en-US" sz="2200" dirty="0"/>
              <a:t> engages schools, businesses and community groups to create their own One Planet Action Plans.</a:t>
            </a:r>
          </a:p>
          <a:p>
            <a:pPr lvl="1">
              <a:spcAft>
                <a:spcPts val="600"/>
              </a:spcAft>
            </a:pPr>
            <a:r>
              <a:rPr lang="en-US" sz="2000" dirty="0">
                <a:hlinkClick r:id="rId3"/>
              </a:rPr>
              <a:t>https://oneplanetbc.com/one-planet-saanich/</a:t>
            </a:r>
            <a:r>
              <a:rPr lang="en-US" sz="2000" dirty="0"/>
              <a:t> </a:t>
            </a:r>
          </a:p>
          <a:p>
            <a:pPr>
              <a:spcBef>
                <a:spcPts val="600"/>
              </a:spcBef>
              <a:spcAft>
                <a:spcPts val="600"/>
              </a:spcAft>
            </a:pPr>
            <a:r>
              <a:rPr lang="en-US" sz="2200" dirty="0"/>
              <a:t>Centre for </a:t>
            </a:r>
            <a:r>
              <a:rPr lang="en-US" sz="2200" dirty="0" err="1"/>
              <a:t>Ecocities</a:t>
            </a:r>
            <a:r>
              <a:rPr lang="en-US" sz="2200" dirty="0"/>
              <a:t>, BCIT</a:t>
            </a:r>
          </a:p>
          <a:p>
            <a:pPr>
              <a:spcBef>
                <a:spcPts val="600"/>
              </a:spcBef>
              <a:spcAft>
                <a:spcPts val="600"/>
              </a:spcAft>
            </a:pPr>
            <a:r>
              <a:rPr lang="en-US" sz="2200" dirty="0"/>
              <a:t>The world’s first Centre for </a:t>
            </a:r>
            <a:r>
              <a:rPr lang="en-US" sz="2200" dirty="0" err="1"/>
              <a:t>Ecocities</a:t>
            </a:r>
            <a:r>
              <a:rPr lang="en-US" sz="2200" dirty="0"/>
              <a:t> supports the evolution of </a:t>
            </a:r>
            <a:r>
              <a:rPr lang="en-US" sz="2200" dirty="0" err="1"/>
              <a:t>ecocities</a:t>
            </a:r>
            <a:r>
              <a:rPr lang="en-US" sz="2200" dirty="0"/>
              <a:t> worldwide.</a:t>
            </a:r>
          </a:p>
          <a:p>
            <a:pPr lvl="1">
              <a:spcAft>
                <a:spcPts val="600"/>
              </a:spcAft>
            </a:pPr>
            <a:r>
              <a:rPr lang="en-US" dirty="0">
                <a:hlinkClick r:id="rId4"/>
              </a:rPr>
              <a:t>https://www.bcit.ca/centre-for-ecocities/</a:t>
            </a:r>
            <a:r>
              <a:rPr lang="en-US" dirty="0"/>
              <a:t> </a:t>
            </a:r>
          </a:p>
        </p:txBody>
      </p:sp>
    </p:spTree>
    <p:extLst>
      <p:ext uri="{BB962C8B-B14F-4D97-AF65-F5344CB8AC3E}">
        <p14:creationId xmlns:p14="http://schemas.microsoft.com/office/powerpoint/2010/main" val="1399036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9144000" cy="564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6" name="Title 1"/>
          <p:cNvSpPr txBox="1">
            <a:spLocks/>
          </p:cNvSpPr>
          <p:nvPr/>
        </p:nvSpPr>
        <p:spPr bwMode="auto">
          <a:xfrm>
            <a:off x="1524000" y="252413"/>
            <a:ext cx="706755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4600" b="1">
                <a:solidFill>
                  <a:schemeClr val="accent1"/>
                </a:solidFill>
              </a:rPr>
              <a:t>One Planet BC</a:t>
            </a:r>
            <a:br>
              <a:rPr lang="en-US" sz="4600" b="1">
                <a:solidFill>
                  <a:schemeClr val="accent1"/>
                </a:solidFill>
              </a:rPr>
            </a:br>
            <a:r>
              <a:rPr lang="en-US" sz="4000" b="1">
                <a:solidFill>
                  <a:schemeClr val="accent1"/>
                </a:solidFill>
                <a:hlinkClick r:id="rId3"/>
              </a:rPr>
              <a:t>https://oneplanetbc.com/</a:t>
            </a:r>
            <a:r>
              <a:rPr lang="en-US" sz="4000" b="1">
                <a:solidFill>
                  <a:schemeClr val="accent1"/>
                </a:solidFill>
              </a:rPr>
              <a:t> </a:t>
            </a:r>
          </a:p>
        </p:txBody>
      </p:sp>
    </p:spTree>
    <p:extLst>
      <p:ext uri="{BB962C8B-B14F-4D97-AF65-F5344CB8AC3E}">
        <p14:creationId xmlns:p14="http://schemas.microsoft.com/office/powerpoint/2010/main" val="5137944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21F7-19AC-8F8A-DE12-B1A9C86BC4D5}"/>
              </a:ext>
            </a:extLst>
          </p:cNvPr>
          <p:cNvSpPr>
            <a:spLocks noGrp="1"/>
          </p:cNvSpPr>
          <p:nvPr>
            <p:ph type="title"/>
          </p:nvPr>
        </p:nvSpPr>
        <p:spPr>
          <a:xfrm>
            <a:off x="1038225" y="2439167"/>
            <a:ext cx="7067550" cy="1336675"/>
          </a:xfrm>
        </p:spPr>
        <p:txBody>
          <a:bodyPr/>
          <a:lstStyle/>
          <a:p>
            <a:r>
              <a:rPr lang="en-US" dirty="0"/>
              <a:t>3 c) </a:t>
            </a:r>
            <a:r>
              <a:rPr lang="en-CA" dirty="0"/>
              <a:t>Planetary Health Cities</a:t>
            </a:r>
            <a:endParaRPr lang="en-US" dirty="0"/>
          </a:p>
        </p:txBody>
      </p:sp>
    </p:spTree>
    <p:extLst>
      <p:ext uri="{BB962C8B-B14F-4D97-AF65-F5344CB8AC3E}">
        <p14:creationId xmlns:p14="http://schemas.microsoft.com/office/powerpoint/2010/main" val="2393218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2182-AA5A-775F-80DA-87D2F441ED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43EA27-3BD0-94A4-FDD1-1CFBD58E792D}"/>
              </a:ext>
            </a:extLst>
          </p:cNvPr>
          <p:cNvSpPr>
            <a:spLocks noGrp="1"/>
          </p:cNvSpPr>
          <p:nvPr>
            <p:ph idx="1"/>
          </p:nvPr>
        </p:nvSpPr>
        <p:spPr>
          <a:xfrm>
            <a:off x="2397264" y="5737608"/>
            <a:ext cx="7067550" cy="607925"/>
          </a:xfrm>
        </p:spPr>
        <p:txBody>
          <a:bodyPr/>
          <a:lstStyle/>
          <a:p>
            <a:endParaRPr lang="en-CA" u="sng" dirty="0">
              <a:hlinkClick r:id="rId2"/>
            </a:endParaRPr>
          </a:p>
          <a:p>
            <a:pPr marL="0" indent="0">
              <a:buNone/>
            </a:pPr>
            <a:endParaRPr lang="en-CA" u="sng" dirty="0">
              <a:hlinkClick r:id="rId2"/>
            </a:endParaRPr>
          </a:p>
        </p:txBody>
      </p:sp>
      <p:pic>
        <p:nvPicPr>
          <p:cNvPr id="4" name="Picture 3">
            <a:extLst>
              <a:ext uri="{FF2B5EF4-FFF2-40B4-BE49-F238E27FC236}">
                <a16:creationId xmlns:a16="http://schemas.microsoft.com/office/drawing/2014/main" id="{CCD02A86-6BFD-7251-0DF3-F5BBEB2ED017}"/>
              </a:ext>
            </a:extLst>
          </p:cNvPr>
          <p:cNvPicPr>
            <a:picLocks noChangeAspect="1"/>
          </p:cNvPicPr>
          <p:nvPr/>
        </p:nvPicPr>
        <p:blipFill>
          <a:blip r:embed="rId3"/>
          <a:stretch>
            <a:fillRect/>
          </a:stretch>
        </p:blipFill>
        <p:spPr>
          <a:xfrm>
            <a:off x="348259" y="1444625"/>
            <a:ext cx="8447480" cy="4292981"/>
          </a:xfrm>
          <a:prstGeom prst="rect">
            <a:avLst/>
          </a:prstGeom>
        </p:spPr>
      </p:pic>
      <p:sp>
        <p:nvSpPr>
          <p:cNvPr id="5" name="TextBox 4">
            <a:extLst>
              <a:ext uri="{FF2B5EF4-FFF2-40B4-BE49-F238E27FC236}">
                <a16:creationId xmlns:a16="http://schemas.microsoft.com/office/drawing/2014/main" id="{FB06A887-0F07-2BBA-B001-286C9BCDBC8F}"/>
              </a:ext>
            </a:extLst>
          </p:cNvPr>
          <p:cNvSpPr txBox="1"/>
          <p:nvPr/>
        </p:nvSpPr>
        <p:spPr>
          <a:xfrm>
            <a:off x="605623" y="5828042"/>
            <a:ext cx="7985927" cy="830997"/>
          </a:xfrm>
          <a:prstGeom prst="rect">
            <a:avLst/>
          </a:prstGeom>
          <a:noFill/>
        </p:spPr>
        <p:txBody>
          <a:bodyPr wrap="square" rtlCol="0">
            <a:spAutoFit/>
          </a:bodyPr>
          <a:lstStyle/>
          <a:p>
            <a:pPr algn="r"/>
            <a:r>
              <a:rPr lang="en-CA" u="sng" dirty="0">
                <a:hlinkClick r:id="rId2"/>
              </a:rPr>
              <a:t>https://planetaryhealth.jhu.edu/programs-2/practice/planetary-health-cities/</a:t>
            </a:r>
            <a:endParaRPr lang="en-US" dirty="0"/>
          </a:p>
        </p:txBody>
      </p:sp>
    </p:spTree>
    <p:extLst>
      <p:ext uri="{BB962C8B-B14F-4D97-AF65-F5344CB8AC3E}">
        <p14:creationId xmlns:p14="http://schemas.microsoft.com/office/powerpoint/2010/main" val="1758288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1F11-6F64-AB55-6862-1B2952C31990}"/>
              </a:ext>
            </a:extLst>
          </p:cNvPr>
          <p:cNvSpPr>
            <a:spLocks noGrp="1"/>
          </p:cNvSpPr>
          <p:nvPr>
            <p:ph type="title"/>
          </p:nvPr>
        </p:nvSpPr>
        <p:spPr>
          <a:xfrm>
            <a:off x="1038225" y="2889985"/>
            <a:ext cx="7067550" cy="1336675"/>
          </a:xfrm>
        </p:spPr>
        <p:txBody>
          <a:bodyPr/>
          <a:lstStyle/>
          <a:p>
            <a:r>
              <a:rPr lang="en-US" dirty="0"/>
              <a:t>3 d) </a:t>
            </a:r>
            <a:r>
              <a:rPr lang="en-CA" sz="4800" dirty="0"/>
              <a:t>Ecological impacts of different urban forms</a:t>
            </a:r>
            <a:endParaRPr lang="en-US" dirty="0"/>
          </a:p>
        </p:txBody>
      </p:sp>
    </p:spTree>
    <p:extLst>
      <p:ext uri="{BB962C8B-B14F-4D97-AF65-F5344CB8AC3E}">
        <p14:creationId xmlns:p14="http://schemas.microsoft.com/office/powerpoint/2010/main" val="3661403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F711-7207-6AD3-B57D-A91E2580AC2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9A2368C-0ED3-5B80-37FA-097ECB51B22B}"/>
              </a:ext>
            </a:extLst>
          </p:cNvPr>
          <p:cNvPicPr>
            <a:picLocks noGrp="1" noChangeAspect="1"/>
          </p:cNvPicPr>
          <p:nvPr>
            <p:ph idx="1"/>
          </p:nvPr>
        </p:nvPicPr>
        <p:blipFill>
          <a:blip r:embed="rId2"/>
          <a:stretch>
            <a:fillRect/>
          </a:stretch>
        </p:blipFill>
        <p:spPr>
          <a:xfrm>
            <a:off x="246574" y="0"/>
            <a:ext cx="8360396" cy="6858000"/>
          </a:xfrm>
          <a:prstGeom prst="rect">
            <a:avLst/>
          </a:prstGeom>
        </p:spPr>
      </p:pic>
    </p:spTree>
    <p:extLst>
      <p:ext uri="{BB962C8B-B14F-4D97-AF65-F5344CB8AC3E}">
        <p14:creationId xmlns:p14="http://schemas.microsoft.com/office/powerpoint/2010/main" val="32150360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25A6-754D-85CD-1B37-8EBF7D2AEE3A}"/>
              </a:ext>
            </a:extLst>
          </p:cNvPr>
          <p:cNvSpPr>
            <a:spLocks noGrp="1"/>
          </p:cNvSpPr>
          <p:nvPr>
            <p:ph type="title"/>
          </p:nvPr>
        </p:nvSpPr>
        <p:spPr>
          <a:xfrm>
            <a:off x="1263315" y="1188708"/>
            <a:ext cx="7712242" cy="1336675"/>
          </a:xfrm>
        </p:spPr>
        <p:txBody>
          <a:bodyPr/>
          <a:lstStyle/>
          <a:p>
            <a:r>
              <a:rPr lang="en-US" sz="4000" dirty="0"/>
              <a:t>Housing-mix assumptions for three development</a:t>
            </a:r>
            <a:br>
              <a:rPr lang="en-US" sz="4000" dirty="0"/>
            </a:br>
            <a:r>
              <a:rPr lang="en-US" sz="4000" dirty="0"/>
              <a:t>scenarios, each using 40 hectares</a:t>
            </a:r>
          </a:p>
        </p:txBody>
      </p:sp>
      <p:pic>
        <p:nvPicPr>
          <p:cNvPr id="4" name="Picture 3">
            <a:extLst>
              <a:ext uri="{FF2B5EF4-FFF2-40B4-BE49-F238E27FC236}">
                <a16:creationId xmlns:a16="http://schemas.microsoft.com/office/drawing/2014/main" id="{4F381C3F-8E00-8A62-4378-25E7DD16B2CB}"/>
              </a:ext>
            </a:extLst>
          </p:cNvPr>
          <p:cNvPicPr>
            <a:picLocks noChangeAspect="1"/>
          </p:cNvPicPr>
          <p:nvPr/>
        </p:nvPicPr>
        <p:blipFill>
          <a:blip r:embed="rId3"/>
          <a:stretch>
            <a:fillRect/>
          </a:stretch>
        </p:blipFill>
        <p:spPr>
          <a:xfrm>
            <a:off x="0" y="2827421"/>
            <a:ext cx="9178377" cy="3753853"/>
          </a:xfrm>
          <a:prstGeom prst="rect">
            <a:avLst/>
          </a:prstGeom>
        </p:spPr>
      </p:pic>
      <p:pic>
        <p:nvPicPr>
          <p:cNvPr id="5" name="Picture 4">
            <a:extLst>
              <a:ext uri="{FF2B5EF4-FFF2-40B4-BE49-F238E27FC236}">
                <a16:creationId xmlns:a16="http://schemas.microsoft.com/office/drawing/2014/main" id="{CE4EF299-75DA-1772-87D3-888256CEC854}"/>
              </a:ext>
            </a:extLst>
          </p:cNvPr>
          <p:cNvPicPr>
            <a:picLocks noChangeAspect="1"/>
          </p:cNvPicPr>
          <p:nvPr/>
        </p:nvPicPr>
        <p:blipFill>
          <a:blip r:embed="rId4"/>
          <a:stretch>
            <a:fillRect/>
          </a:stretch>
        </p:blipFill>
        <p:spPr>
          <a:xfrm>
            <a:off x="704705" y="2580215"/>
            <a:ext cx="8439295" cy="1186009"/>
          </a:xfrm>
          <a:prstGeom prst="rect">
            <a:avLst/>
          </a:prstGeom>
        </p:spPr>
      </p:pic>
    </p:spTree>
    <p:extLst>
      <p:ext uri="{BB962C8B-B14F-4D97-AF65-F5344CB8AC3E}">
        <p14:creationId xmlns:p14="http://schemas.microsoft.com/office/powerpoint/2010/main" val="1694818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622E-71E5-D1A9-7524-0955A69469AB}"/>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5DA20EBA-EAD7-7D6A-5AE4-E198C486A42E}"/>
              </a:ext>
            </a:extLst>
          </p:cNvPr>
          <p:cNvPicPr>
            <a:picLocks noChangeAspect="1"/>
          </p:cNvPicPr>
          <p:nvPr/>
        </p:nvPicPr>
        <p:blipFill>
          <a:blip r:embed="rId3"/>
          <a:stretch>
            <a:fillRect/>
          </a:stretch>
        </p:blipFill>
        <p:spPr>
          <a:xfrm>
            <a:off x="9078" y="1732549"/>
            <a:ext cx="9134921" cy="2334126"/>
          </a:xfrm>
          <a:prstGeom prst="rect">
            <a:avLst/>
          </a:prstGeom>
        </p:spPr>
      </p:pic>
    </p:spTree>
    <p:extLst>
      <p:ext uri="{BB962C8B-B14F-4D97-AF65-F5344CB8AC3E}">
        <p14:creationId xmlns:p14="http://schemas.microsoft.com/office/powerpoint/2010/main" val="305033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44FA-A42C-13F0-14E1-0070939A581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EA4B5BD-9431-3C9D-5F85-7B86FF0D2667}"/>
              </a:ext>
            </a:extLst>
          </p:cNvPr>
          <p:cNvPicPr>
            <a:picLocks noChangeAspect="1"/>
          </p:cNvPicPr>
          <p:nvPr/>
        </p:nvPicPr>
        <p:blipFill>
          <a:blip r:embed="rId3"/>
          <a:stretch>
            <a:fillRect/>
          </a:stretch>
        </p:blipFill>
        <p:spPr>
          <a:xfrm>
            <a:off x="32223" y="107950"/>
            <a:ext cx="9079554" cy="6412832"/>
          </a:xfrm>
          <a:prstGeom prst="rect">
            <a:avLst/>
          </a:prstGeom>
        </p:spPr>
      </p:pic>
    </p:spTree>
    <p:extLst>
      <p:ext uri="{BB962C8B-B14F-4D97-AF65-F5344CB8AC3E}">
        <p14:creationId xmlns:p14="http://schemas.microsoft.com/office/powerpoint/2010/main" val="1329987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0248-19A2-DF22-B944-28B6EB588938}"/>
              </a:ext>
            </a:extLst>
          </p:cNvPr>
          <p:cNvSpPr>
            <a:spLocks noGrp="1"/>
          </p:cNvSpPr>
          <p:nvPr>
            <p:ph type="title"/>
          </p:nvPr>
        </p:nvSpPr>
        <p:spPr>
          <a:xfrm>
            <a:off x="1601001" y="597180"/>
            <a:ext cx="7273491" cy="710197"/>
          </a:xfrm>
        </p:spPr>
        <p:txBody>
          <a:bodyPr/>
          <a:lstStyle/>
          <a:p>
            <a:r>
              <a:rPr lang="en-US" sz="4400" dirty="0"/>
              <a:t>Living Planet Index 2020</a:t>
            </a:r>
            <a:br>
              <a:rPr lang="en-US" sz="4400" dirty="0"/>
            </a:br>
            <a:r>
              <a:rPr lang="en-CA" sz="2400" dirty="0">
                <a:solidFill>
                  <a:schemeClr val="tx1"/>
                </a:solidFill>
              </a:rPr>
              <a:t>Average size of monitored wildlife populations </a:t>
            </a:r>
            <a:endParaRPr lang="en-US" sz="4400" dirty="0">
              <a:solidFill>
                <a:schemeClr val="tx1"/>
              </a:solidFill>
            </a:endParaRPr>
          </a:p>
        </p:txBody>
      </p:sp>
      <p:pic>
        <p:nvPicPr>
          <p:cNvPr id="4" name="Content Placeholder 3">
            <a:extLst>
              <a:ext uri="{FF2B5EF4-FFF2-40B4-BE49-F238E27FC236}">
                <a16:creationId xmlns:a16="http://schemas.microsoft.com/office/drawing/2014/main" id="{1F8DD52A-D0D2-1F21-6E54-3C05D471D808}"/>
              </a:ext>
            </a:extLst>
          </p:cNvPr>
          <p:cNvPicPr>
            <a:picLocks noGrp="1" noChangeAspect="1"/>
          </p:cNvPicPr>
          <p:nvPr>
            <p:ph idx="1"/>
          </p:nvPr>
        </p:nvPicPr>
        <p:blipFill>
          <a:blip r:embed="rId3"/>
          <a:stretch>
            <a:fillRect/>
          </a:stretch>
        </p:blipFill>
        <p:spPr>
          <a:xfrm>
            <a:off x="-2484" y="1444624"/>
            <a:ext cx="9146484" cy="4985051"/>
          </a:xfrm>
          <a:prstGeom prst="rect">
            <a:avLst/>
          </a:prstGeom>
        </p:spPr>
      </p:pic>
      <p:sp>
        <p:nvSpPr>
          <p:cNvPr id="5" name="TextBox 4">
            <a:extLst>
              <a:ext uri="{FF2B5EF4-FFF2-40B4-BE49-F238E27FC236}">
                <a16:creationId xmlns:a16="http://schemas.microsoft.com/office/drawing/2014/main" id="{470B8166-C7F6-1270-6D4A-839AC5C10B90}"/>
              </a:ext>
            </a:extLst>
          </p:cNvPr>
          <p:cNvSpPr txBox="1"/>
          <p:nvPr/>
        </p:nvSpPr>
        <p:spPr>
          <a:xfrm>
            <a:off x="1212783" y="2733575"/>
            <a:ext cx="4398745" cy="1569660"/>
          </a:xfrm>
          <a:prstGeom prst="rect">
            <a:avLst/>
          </a:prstGeom>
          <a:noFill/>
        </p:spPr>
        <p:txBody>
          <a:bodyPr wrap="square" rtlCol="0">
            <a:spAutoFit/>
          </a:bodyPr>
          <a:lstStyle/>
          <a:p>
            <a:r>
              <a:rPr lang="en-US" dirty="0"/>
              <a:t>Based on almost 35,000 population trends and 5,495</a:t>
            </a:r>
          </a:p>
          <a:p>
            <a:r>
              <a:rPr lang="en-US" dirty="0"/>
              <a:t>species of amphibians, birds, fish, mammals and reptiles</a:t>
            </a:r>
          </a:p>
        </p:txBody>
      </p:sp>
      <p:sp>
        <p:nvSpPr>
          <p:cNvPr id="6" name="TextBox 5">
            <a:extLst>
              <a:ext uri="{FF2B5EF4-FFF2-40B4-BE49-F238E27FC236}">
                <a16:creationId xmlns:a16="http://schemas.microsoft.com/office/drawing/2014/main" id="{D55D2B9C-7161-D06B-F944-CCC6AEFC1DFE}"/>
              </a:ext>
            </a:extLst>
          </p:cNvPr>
          <p:cNvSpPr txBox="1"/>
          <p:nvPr/>
        </p:nvSpPr>
        <p:spPr>
          <a:xfrm>
            <a:off x="2278781" y="3008069"/>
            <a:ext cx="4576812" cy="461665"/>
          </a:xfrm>
          <a:prstGeom prst="rect">
            <a:avLst/>
          </a:prstGeom>
          <a:noFill/>
        </p:spPr>
        <p:txBody>
          <a:bodyPr wrap="square">
            <a:spAutoFit/>
          </a:bodyPr>
          <a:lstStyle/>
          <a:p>
            <a:r>
              <a:rPr lang="en-US" sz="2400" dirty="0"/>
              <a:t>Global Living Planet Index</a:t>
            </a:r>
            <a:endParaRPr lang="en-US" dirty="0"/>
          </a:p>
        </p:txBody>
      </p:sp>
      <p:sp>
        <p:nvSpPr>
          <p:cNvPr id="7" name="TextBox 6">
            <a:extLst>
              <a:ext uri="{FF2B5EF4-FFF2-40B4-BE49-F238E27FC236}">
                <a16:creationId xmlns:a16="http://schemas.microsoft.com/office/drawing/2014/main" id="{D47A1ABB-4C78-8E1F-D39C-FEF621297947}"/>
              </a:ext>
            </a:extLst>
          </p:cNvPr>
          <p:cNvSpPr txBox="1"/>
          <p:nvPr/>
        </p:nvSpPr>
        <p:spPr>
          <a:xfrm>
            <a:off x="4967578" y="5135622"/>
            <a:ext cx="4042611" cy="461665"/>
          </a:xfrm>
          <a:prstGeom prst="rect">
            <a:avLst/>
          </a:prstGeom>
          <a:noFill/>
        </p:spPr>
        <p:txBody>
          <a:bodyPr wrap="square" rtlCol="0">
            <a:spAutoFit/>
          </a:bodyPr>
          <a:lstStyle/>
          <a:p>
            <a:r>
              <a:rPr lang="en-US" b="1" dirty="0"/>
              <a:t>Living Planet Report, 2024</a:t>
            </a:r>
          </a:p>
        </p:txBody>
      </p:sp>
    </p:spTree>
    <p:extLst>
      <p:ext uri="{BB962C8B-B14F-4D97-AF65-F5344CB8AC3E}">
        <p14:creationId xmlns:p14="http://schemas.microsoft.com/office/powerpoint/2010/main" val="12172085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C2DD-0A94-1F4C-2C04-55978D5874F8}"/>
              </a:ext>
            </a:extLst>
          </p:cNvPr>
          <p:cNvSpPr>
            <a:spLocks noGrp="1"/>
          </p:cNvSpPr>
          <p:nvPr>
            <p:ph type="title"/>
          </p:nvPr>
        </p:nvSpPr>
        <p:spPr>
          <a:xfrm>
            <a:off x="1524000" y="107950"/>
            <a:ext cx="7067550" cy="1010987"/>
          </a:xfrm>
        </p:spPr>
        <p:txBody>
          <a:bodyPr/>
          <a:lstStyle/>
          <a:p>
            <a:r>
              <a:rPr lang="en-US" dirty="0"/>
              <a:t>Emissions in summary</a:t>
            </a:r>
          </a:p>
        </p:txBody>
      </p:sp>
      <p:graphicFrame>
        <p:nvGraphicFramePr>
          <p:cNvPr id="4" name="Content Placeholder 3">
            <a:extLst>
              <a:ext uri="{FF2B5EF4-FFF2-40B4-BE49-F238E27FC236}">
                <a16:creationId xmlns:a16="http://schemas.microsoft.com/office/drawing/2014/main" id="{24C3F2BC-751E-212E-229E-D1E332A14ACB}"/>
              </a:ext>
            </a:extLst>
          </p:cNvPr>
          <p:cNvGraphicFramePr>
            <a:graphicFrameLocks noGrp="1"/>
          </p:cNvGraphicFramePr>
          <p:nvPr>
            <p:ph idx="1"/>
            <p:extLst>
              <p:ext uri="{D42A27DB-BD31-4B8C-83A1-F6EECF244321}">
                <p14:modId xmlns:p14="http://schemas.microsoft.com/office/powerpoint/2010/main" val="1693227043"/>
              </p:ext>
            </p:extLst>
          </p:nvPr>
        </p:nvGraphicFramePr>
        <p:xfrm>
          <a:off x="144381" y="1283762"/>
          <a:ext cx="8855238" cy="5466288"/>
        </p:xfrm>
        <a:graphic>
          <a:graphicData uri="http://schemas.openxmlformats.org/drawingml/2006/table">
            <a:tbl>
              <a:tblPr firstRow="1" bandRow="1">
                <a:tableStyleId>{5C22544A-7EE6-4342-B048-85BDC9FD1C3A}</a:tableStyleId>
              </a:tblPr>
              <a:tblGrid>
                <a:gridCol w="1475873">
                  <a:extLst>
                    <a:ext uri="{9D8B030D-6E8A-4147-A177-3AD203B41FA5}">
                      <a16:colId xmlns:a16="http://schemas.microsoft.com/office/drawing/2014/main" val="721937636"/>
                    </a:ext>
                  </a:extLst>
                </a:gridCol>
                <a:gridCol w="1475873">
                  <a:extLst>
                    <a:ext uri="{9D8B030D-6E8A-4147-A177-3AD203B41FA5}">
                      <a16:colId xmlns:a16="http://schemas.microsoft.com/office/drawing/2014/main" val="2281168163"/>
                    </a:ext>
                  </a:extLst>
                </a:gridCol>
                <a:gridCol w="1379620">
                  <a:extLst>
                    <a:ext uri="{9D8B030D-6E8A-4147-A177-3AD203B41FA5}">
                      <a16:colId xmlns:a16="http://schemas.microsoft.com/office/drawing/2014/main" val="3205410560"/>
                    </a:ext>
                  </a:extLst>
                </a:gridCol>
                <a:gridCol w="1572126">
                  <a:extLst>
                    <a:ext uri="{9D8B030D-6E8A-4147-A177-3AD203B41FA5}">
                      <a16:colId xmlns:a16="http://schemas.microsoft.com/office/drawing/2014/main" val="1053315456"/>
                    </a:ext>
                  </a:extLst>
                </a:gridCol>
                <a:gridCol w="1475873">
                  <a:extLst>
                    <a:ext uri="{9D8B030D-6E8A-4147-A177-3AD203B41FA5}">
                      <a16:colId xmlns:a16="http://schemas.microsoft.com/office/drawing/2014/main" val="3195625275"/>
                    </a:ext>
                  </a:extLst>
                </a:gridCol>
                <a:gridCol w="1475873">
                  <a:extLst>
                    <a:ext uri="{9D8B030D-6E8A-4147-A177-3AD203B41FA5}">
                      <a16:colId xmlns:a16="http://schemas.microsoft.com/office/drawing/2014/main" val="1755597196"/>
                    </a:ext>
                  </a:extLst>
                </a:gridCol>
              </a:tblGrid>
              <a:tr h="1996881">
                <a:tc>
                  <a:txBody>
                    <a:bodyPr/>
                    <a:lstStyle/>
                    <a:p>
                      <a:endParaRPr lang="en-US"/>
                    </a:p>
                  </a:txBody>
                  <a:tcPr/>
                </a:tc>
                <a:tc>
                  <a:txBody>
                    <a:bodyPr/>
                    <a:lstStyle/>
                    <a:p>
                      <a:pPr algn="ctr"/>
                      <a:r>
                        <a:rPr lang="en-US" sz="1600" dirty="0"/>
                        <a:t>Annual home energy</a:t>
                      </a:r>
                    </a:p>
                    <a:p>
                      <a:pPr algn="ctr"/>
                      <a:r>
                        <a:rPr lang="en-US" sz="1600" dirty="0"/>
                        <a:t>use (GJ per unit)</a:t>
                      </a:r>
                    </a:p>
                  </a:txBody>
                  <a:tcPr/>
                </a:tc>
                <a:tc>
                  <a:txBody>
                    <a:bodyPr/>
                    <a:lstStyle/>
                    <a:p>
                      <a:pPr algn="ctr"/>
                      <a:r>
                        <a:rPr lang="en-US" sz="1600" dirty="0"/>
                        <a:t>Embodied carbon</a:t>
                      </a:r>
                    </a:p>
                    <a:p>
                      <a:pPr algn="ctr"/>
                      <a:r>
                        <a:rPr lang="en-US" sz="1600" dirty="0"/>
                        <a:t>in buildings</a:t>
                      </a:r>
                    </a:p>
                  </a:txBody>
                  <a:tcPr/>
                </a:tc>
                <a:tc>
                  <a:txBody>
                    <a:bodyPr/>
                    <a:lstStyle/>
                    <a:p>
                      <a:pPr algn="ctr"/>
                      <a:r>
                        <a:rPr lang="en-US" sz="1600" dirty="0"/>
                        <a:t>Embodied carbon</a:t>
                      </a:r>
                    </a:p>
                    <a:p>
                      <a:pPr algn="ctr"/>
                      <a:r>
                        <a:rPr lang="en-US" sz="1600" dirty="0"/>
                        <a:t>in infrastructure</a:t>
                      </a:r>
                    </a:p>
                  </a:txBody>
                  <a:tcPr/>
                </a:tc>
                <a:tc>
                  <a:txBody>
                    <a:bodyPr/>
                    <a:lstStyle/>
                    <a:p>
                      <a:pPr algn="ctr"/>
                      <a:r>
                        <a:rPr lang="en-US" sz="1600" dirty="0"/>
                        <a:t>Annual home</a:t>
                      </a:r>
                    </a:p>
                    <a:p>
                      <a:pPr algn="ctr"/>
                      <a:r>
                        <a:rPr lang="en-US" sz="1600" dirty="0"/>
                        <a:t>emissions (tCO2e</a:t>
                      </a:r>
                    </a:p>
                    <a:p>
                      <a:pPr algn="ctr"/>
                      <a:r>
                        <a:rPr lang="en-US" sz="1600" dirty="0"/>
                        <a:t>per household)</a:t>
                      </a:r>
                    </a:p>
                  </a:txBody>
                  <a:tcPr/>
                </a:tc>
                <a:tc>
                  <a:txBody>
                    <a:bodyPr/>
                    <a:lstStyle/>
                    <a:p>
                      <a:pPr algn="ctr"/>
                      <a:r>
                        <a:rPr lang="en-US" sz="1600" dirty="0"/>
                        <a:t>Annual transport</a:t>
                      </a:r>
                    </a:p>
                    <a:p>
                      <a:pPr algn="ctr"/>
                      <a:r>
                        <a:rPr lang="en-US" sz="1600" dirty="0"/>
                        <a:t>emissions (tCO2e</a:t>
                      </a:r>
                    </a:p>
                    <a:p>
                      <a:pPr algn="ctr"/>
                      <a:r>
                        <a:rPr lang="en-US" sz="1600" dirty="0"/>
                        <a:t>per household)</a:t>
                      </a:r>
                    </a:p>
                  </a:txBody>
                  <a:tcPr/>
                </a:tc>
                <a:extLst>
                  <a:ext uri="{0D108BD9-81ED-4DB2-BD59-A6C34878D82A}">
                    <a16:rowId xmlns:a16="http://schemas.microsoft.com/office/drawing/2014/main" val="3181747150"/>
                  </a:ext>
                </a:extLst>
              </a:tr>
              <a:tr h="105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High-density mixed-use infill</a:t>
                      </a:r>
                    </a:p>
                  </a:txBody>
                  <a:tcPr/>
                </a:tc>
                <a:tc>
                  <a:txBody>
                    <a:bodyPr/>
                    <a:lstStyle/>
                    <a:p>
                      <a:pPr algn="ctr"/>
                      <a:r>
                        <a:rPr lang="en-US" sz="2000" b="1" dirty="0"/>
                        <a:t>40 - 50</a:t>
                      </a:r>
                    </a:p>
                  </a:txBody>
                  <a:tcPr/>
                </a:tc>
                <a:tc>
                  <a:txBody>
                    <a:bodyPr/>
                    <a:lstStyle/>
                    <a:p>
                      <a:pPr algn="ctr"/>
                      <a:r>
                        <a:rPr lang="en-US" sz="2000" b="1" dirty="0"/>
                        <a:t>High</a:t>
                      </a:r>
                    </a:p>
                  </a:txBody>
                  <a:tcPr/>
                </a:tc>
                <a:tc>
                  <a:txBody>
                    <a:bodyPr/>
                    <a:lstStyle/>
                    <a:p>
                      <a:pPr algn="ctr"/>
                      <a:r>
                        <a:rPr lang="en-US" sz="2000" b="1" dirty="0"/>
                        <a:t>Low</a:t>
                      </a:r>
                    </a:p>
                  </a:txBody>
                  <a:tcPr/>
                </a:tc>
                <a:tc>
                  <a:txBody>
                    <a:bodyPr/>
                    <a:lstStyle/>
                    <a:p>
                      <a:pPr algn="ctr"/>
                      <a:r>
                        <a:rPr lang="en-US" sz="2000" b="1" dirty="0"/>
                        <a:t>2.85 - 3</a:t>
                      </a:r>
                    </a:p>
                  </a:txBody>
                  <a:tcPr/>
                </a:tc>
                <a:tc>
                  <a:txBody>
                    <a:bodyPr/>
                    <a:lstStyle/>
                    <a:p>
                      <a:pPr algn="ctr"/>
                      <a:r>
                        <a:rPr lang="en-US" sz="2000" b="1" dirty="0"/>
                        <a:t>5</a:t>
                      </a:r>
                    </a:p>
                  </a:txBody>
                  <a:tcPr/>
                </a:tc>
                <a:extLst>
                  <a:ext uri="{0D108BD9-81ED-4DB2-BD59-A6C34878D82A}">
                    <a16:rowId xmlns:a16="http://schemas.microsoft.com/office/drawing/2014/main" val="3194057733"/>
                  </a:ext>
                </a:extLst>
              </a:tr>
              <a:tr h="1366287">
                <a:tc>
                  <a:txBody>
                    <a:bodyPr/>
                    <a:lstStyle/>
                    <a:p>
                      <a:r>
                        <a:rPr lang="en-US" b="1" dirty="0"/>
                        <a:t>Medium-density</a:t>
                      </a:r>
                    </a:p>
                    <a:p>
                      <a:r>
                        <a:rPr lang="en-US" b="1" dirty="0"/>
                        <a:t>transit-oriented</a:t>
                      </a:r>
                    </a:p>
                  </a:txBody>
                  <a:tcPr/>
                </a:tc>
                <a:tc>
                  <a:txBody>
                    <a:bodyPr/>
                    <a:lstStyle/>
                    <a:p>
                      <a:pPr algn="ctr"/>
                      <a:r>
                        <a:rPr lang="en-US" sz="2000" b="1" dirty="0"/>
                        <a:t>40 - 110</a:t>
                      </a:r>
                    </a:p>
                  </a:txBody>
                  <a:tcPr/>
                </a:tc>
                <a:tc>
                  <a:txBody>
                    <a:bodyPr/>
                    <a:lstStyle/>
                    <a:p>
                      <a:pPr algn="ctr"/>
                      <a:r>
                        <a:rPr lang="en-US" sz="2000" b="1" dirty="0"/>
                        <a:t>Low</a:t>
                      </a:r>
                    </a:p>
                  </a:txBody>
                  <a:tcPr/>
                </a:tc>
                <a:tc>
                  <a:txBody>
                    <a:bodyPr/>
                    <a:lstStyle/>
                    <a:p>
                      <a:pPr algn="ctr"/>
                      <a:r>
                        <a:rPr lang="en-US" sz="2000" b="1" dirty="0"/>
                        <a:t>Medium</a:t>
                      </a:r>
                    </a:p>
                  </a:txBody>
                  <a:tcPr/>
                </a:tc>
                <a:tc>
                  <a:txBody>
                    <a:bodyPr/>
                    <a:lstStyle/>
                    <a:p>
                      <a:pPr algn="ctr"/>
                      <a:r>
                        <a:rPr lang="en-US" sz="2000" b="1" dirty="0"/>
                        <a:t>2.85 – 5.8</a:t>
                      </a:r>
                    </a:p>
                  </a:txBody>
                  <a:tcPr/>
                </a:tc>
                <a:tc>
                  <a:txBody>
                    <a:bodyPr/>
                    <a:lstStyle/>
                    <a:p>
                      <a:pPr algn="ctr"/>
                      <a:r>
                        <a:rPr lang="en-US" sz="2000" b="1" dirty="0"/>
                        <a:t>6.6</a:t>
                      </a:r>
                    </a:p>
                  </a:txBody>
                  <a:tcPr/>
                </a:tc>
                <a:extLst>
                  <a:ext uri="{0D108BD9-81ED-4DB2-BD59-A6C34878D82A}">
                    <a16:rowId xmlns:a16="http://schemas.microsoft.com/office/drawing/2014/main" val="551470647"/>
                  </a:ext>
                </a:extLst>
              </a:tr>
              <a:tr h="735693">
                <a:tc>
                  <a:txBody>
                    <a:bodyPr/>
                    <a:lstStyle/>
                    <a:p>
                      <a:r>
                        <a:rPr lang="en-US" b="1" dirty="0"/>
                        <a:t>Low-density</a:t>
                      </a:r>
                    </a:p>
                    <a:p>
                      <a:r>
                        <a:rPr lang="en-US" b="1" dirty="0"/>
                        <a:t>residential</a:t>
                      </a:r>
                    </a:p>
                  </a:txBody>
                  <a:tcPr/>
                </a:tc>
                <a:tc>
                  <a:txBody>
                    <a:bodyPr/>
                    <a:lstStyle/>
                    <a:p>
                      <a:pPr algn="ctr"/>
                      <a:r>
                        <a:rPr lang="en-US" sz="2000" b="1" dirty="0"/>
                        <a:t>110</a:t>
                      </a:r>
                    </a:p>
                  </a:txBody>
                  <a:tcPr/>
                </a:tc>
                <a:tc>
                  <a:txBody>
                    <a:bodyPr/>
                    <a:lstStyle/>
                    <a:p>
                      <a:pPr algn="ctr"/>
                      <a:r>
                        <a:rPr lang="en-US" sz="2000" b="1" dirty="0"/>
                        <a:t>Low</a:t>
                      </a:r>
                    </a:p>
                  </a:txBody>
                  <a:tcPr/>
                </a:tc>
                <a:tc>
                  <a:txBody>
                    <a:bodyPr/>
                    <a:lstStyle/>
                    <a:p>
                      <a:pPr algn="ctr"/>
                      <a:r>
                        <a:rPr lang="en-US" sz="2000" b="1" dirty="0"/>
                        <a:t>High</a:t>
                      </a:r>
                    </a:p>
                  </a:txBody>
                  <a:tcPr/>
                </a:tc>
                <a:tc>
                  <a:txBody>
                    <a:bodyPr/>
                    <a:lstStyle/>
                    <a:p>
                      <a:pPr algn="ctr"/>
                      <a:r>
                        <a:rPr lang="en-US" sz="2000" b="1" dirty="0"/>
                        <a:t>5.8</a:t>
                      </a:r>
                    </a:p>
                  </a:txBody>
                  <a:tcPr/>
                </a:tc>
                <a:tc>
                  <a:txBody>
                    <a:bodyPr/>
                    <a:lstStyle/>
                    <a:p>
                      <a:pPr algn="ctr"/>
                      <a:r>
                        <a:rPr lang="en-US" sz="2000" b="1" dirty="0"/>
                        <a:t>9.6</a:t>
                      </a:r>
                    </a:p>
                  </a:txBody>
                  <a:tcPr/>
                </a:tc>
                <a:extLst>
                  <a:ext uri="{0D108BD9-81ED-4DB2-BD59-A6C34878D82A}">
                    <a16:rowId xmlns:a16="http://schemas.microsoft.com/office/drawing/2014/main" val="2227975525"/>
                  </a:ext>
                </a:extLst>
              </a:tr>
            </a:tbl>
          </a:graphicData>
        </a:graphic>
      </p:graphicFrame>
    </p:spTree>
    <p:extLst>
      <p:ext uri="{BB962C8B-B14F-4D97-AF65-F5344CB8AC3E}">
        <p14:creationId xmlns:p14="http://schemas.microsoft.com/office/powerpoint/2010/main" val="35505619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440EAC-B299-9CD6-63FE-D7D99883C622}"/>
              </a:ext>
            </a:extLst>
          </p:cNvPr>
          <p:cNvPicPr>
            <a:picLocks noChangeAspect="1"/>
          </p:cNvPicPr>
          <p:nvPr/>
        </p:nvPicPr>
        <p:blipFill>
          <a:blip r:embed="rId3"/>
          <a:stretch>
            <a:fillRect/>
          </a:stretch>
        </p:blipFill>
        <p:spPr>
          <a:xfrm>
            <a:off x="160697" y="1282699"/>
            <a:ext cx="8983303" cy="5575301"/>
          </a:xfrm>
          <a:prstGeom prst="rect">
            <a:avLst/>
          </a:prstGeom>
        </p:spPr>
      </p:pic>
      <p:sp>
        <p:nvSpPr>
          <p:cNvPr id="7" name="Title 1">
            <a:extLst>
              <a:ext uri="{FF2B5EF4-FFF2-40B4-BE49-F238E27FC236}">
                <a16:creationId xmlns:a16="http://schemas.microsoft.com/office/drawing/2014/main" id="{E0ED434C-8386-8349-FE0F-914A4B58F4D9}"/>
              </a:ext>
            </a:extLst>
          </p:cNvPr>
          <p:cNvSpPr txBox="1">
            <a:spLocks/>
          </p:cNvSpPr>
          <p:nvPr/>
        </p:nvSpPr>
        <p:spPr bwMode="auto">
          <a:xfrm>
            <a:off x="1664368" y="115971"/>
            <a:ext cx="7067550"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600" b="1" kern="1200">
                <a:solidFill>
                  <a:schemeClr val="accent1"/>
                </a:solidFill>
                <a:latin typeface="+mj-lt"/>
                <a:ea typeface="ＭＳ Ｐゴシック" charset="0"/>
                <a:cs typeface="ＭＳ Ｐゴシック" charset="0"/>
              </a:defRPr>
            </a:lvl1pPr>
            <a:lvl2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eaLnBrk="1" fontAlgn="base" hangingPunct="1">
              <a:spcBef>
                <a:spcPct val="0"/>
              </a:spcBef>
              <a:spcAft>
                <a:spcPct val="0"/>
              </a:spcAft>
              <a:defRPr sz="4600">
                <a:solidFill>
                  <a:schemeClr val="accent1"/>
                </a:solidFill>
                <a:latin typeface="News Gothic MT" charset="0"/>
                <a:ea typeface="ＭＳ Ｐゴシック" charset="0"/>
                <a:cs typeface="ＭＳ Ｐゴシック" charset="0"/>
              </a:defRPr>
            </a:lvl9pPr>
          </a:lstStyle>
          <a:p>
            <a:r>
              <a:rPr lang="en-US" dirty="0"/>
              <a:t>Emissions production comparison</a:t>
            </a:r>
          </a:p>
        </p:txBody>
      </p:sp>
    </p:spTree>
    <p:extLst>
      <p:ext uri="{BB962C8B-B14F-4D97-AF65-F5344CB8AC3E}">
        <p14:creationId xmlns:p14="http://schemas.microsoft.com/office/powerpoint/2010/main" val="904750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4BD8-B483-F941-40F9-B857194AECCE}"/>
              </a:ext>
            </a:extLst>
          </p:cNvPr>
          <p:cNvSpPr>
            <a:spLocks noGrp="1"/>
          </p:cNvSpPr>
          <p:nvPr>
            <p:ph type="title"/>
          </p:nvPr>
        </p:nvSpPr>
        <p:spPr>
          <a:xfrm>
            <a:off x="1524000" y="107951"/>
            <a:ext cx="7067550" cy="1083176"/>
          </a:xfrm>
        </p:spPr>
        <p:txBody>
          <a:bodyPr/>
          <a:lstStyle/>
          <a:p>
            <a:r>
              <a:rPr lang="en-US" dirty="0"/>
              <a:t>In summary</a:t>
            </a:r>
          </a:p>
        </p:txBody>
      </p:sp>
      <p:sp>
        <p:nvSpPr>
          <p:cNvPr id="3" name="Content Placeholder 2">
            <a:extLst>
              <a:ext uri="{FF2B5EF4-FFF2-40B4-BE49-F238E27FC236}">
                <a16:creationId xmlns:a16="http://schemas.microsoft.com/office/drawing/2014/main" id="{79F0701D-F734-84F8-C875-CE504DFCCDAC}"/>
              </a:ext>
            </a:extLst>
          </p:cNvPr>
          <p:cNvSpPr>
            <a:spLocks noGrp="1"/>
          </p:cNvSpPr>
          <p:nvPr>
            <p:ph idx="1"/>
          </p:nvPr>
        </p:nvSpPr>
        <p:spPr>
          <a:xfrm>
            <a:off x="549275" y="1372435"/>
            <a:ext cx="8042275" cy="4343400"/>
          </a:xfrm>
        </p:spPr>
        <p:txBody>
          <a:bodyPr/>
          <a:lstStyle/>
          <a:p>
            <a:r>
              <a:rPr lang="en-US" dirty="0"/>
              <a:t>High-density mixed-use infill = 42.2 tCO2e</a:t>
            </a:r>
          </a:p>
          <a:p>
            <a:pPr lvl="1"/>
            <a:r>
              <a:rPr lang="en-US" dirty="0"/>
              <a:t>Moderate to high density housing</a:t>
            </a:r>
          </a:p>
          <a:p>
            <a:pPr lvl="1"/>
            <a:r>
              <a:rPr lang="en-US" dirty="0"/>
              <a:t>High transit use, low car use, mod to high active trans</a:t>
            </a:r>
          </a:p>
          <a:p>
            <a:pPr lvl="1"/>
            <a:r>
              <a:rPr lang="en-US" dirty="0"/>
              <a:t>Lowest embodied emissions /household (High in buildings, low in infrastructure) = 34.2 tCO2e</a:t>
            </a:r>
          </a:p>
          <a:p>
            <a:pPr lvl="1"/>
            <a:r>
              <a:rPr lang="en-US" dirty="0"/>
              <a:t>Lowest annual home and transport emissions = 8</a:t>
            </a:r>
          </a:p>
          <a:p>
            <a:r>
              <a:rPr lang="en-US" dirty="0"/>
              <a:t>Low-density residential = 65 tCO2e</a:t>
            </a:r>
          </a:p>
          <a:p>
            <a:pPr lvl="1"/>
            <a:r>
              <a:rPr lang="en-US" dirty="0" err="1"/>
              <a:t>Lowdensity</a:t>
            </a:r>
            <a:r>
              <a:rPr lang="en-US" dirty="0"/>
              <a:t> housing</a:t>
            </a:r>
          </a:p>
          <a:p>
            <a:pPr lvl="1"/>
            <a:r>
              <a:rPr lang="en-US" dirty="0"/>
              <a:t>Low transit use, high car use, low active trans</a:t>
            </a:r>
          </a:p>
          <a:p>
            <a:pPr lvl="1"/>
            <a:r>
              <a:rPr lang="en-US" dirty="0"/>
              <a:t>Highest embodied emissions /household (Low in buildings, high in infrastructure) = 49.6 tCO2e</a:t>
            </a:r>
          </a:p>
          <a:p>
            <a:pPr lvl="1"/>
            <a:r>
              <a:rPr lang="en-US" dirty="0"/>
              <a:t>Highest annual home and transport emissions = 15.4</a:t>
            </a:r>
          </a:p>
          <a:p>
            <a:endParaRPr lang="en-US" dirty="0"/>
          </a:p>
          <a:p>
            <a:pPr lvl="1"/>
            <a:endParaRPr lang="en-US" dirty="0"/>
          </a:p>
        </p:txBody>
      </p:sp>
    </p:spTree>
    <p:extLst>
      <p:ext uri="{BB962C8B-B14F-4D97-AF65-F5344CB8AC3E}">
        <p14:creationId xmlns:p14="http://schemas.microsoft.com/office/powerpoint/2010/main" val="34400345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64D-D505-75BD-9751-9AC497F4C8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3483C0-1EC3-8899-4A21-73B4662CA4C7}"/>
              </a:ext>
            </a:extLst>
          </p:cNvPr>
          <p:cNvSpPr>
            <a:spLocks noGrp="1"/>
          </p:cNvSpPr>
          <p:nvPr>
            <p:ph idx="1"/>
          </p:nvPr>
        </p:nvSpPr>
        <p:spPr>
          <a:xfrm>
            <a:off x="549275" y="1444625"/>
            <a:ext cx="8042275" cy="4343400"/>
          </a:xfrm>
        </p:spPr>
        <p:txBody>
          <a:bodyPr/>
          <a:lstStyle/>
          <a:p>
            <a:pPr marL="0" indent="0">
              <a:spcBef>
                <a:spcPts val="600"/>
              </a:spcBef>
              <a:spcAft>
                <a:spcPts val="600"/>
              </a:spcAft>
              <a:buNone/>
            </a:pPr>
            <a:r>
              <a:rPr lang="en-US" dirty="0"/>
              <a:t>Overall, when compared to lower-density development, higher-density development offers the following:</a:t>
            </a:r>
          </a:p>
          <a:p>
            <a:pPr>
              <a:spcBef>
                <a:spcPts val="600"/>
              </a:spcBef>
              <a:spcAft>
                <a:spcPts val="600"/>
              </a:spcAft>
            </a:pPr>
            <a:r>
              <a:rPr lang="en-US" sz="2300" dirty="0"/>
              <a:t>lower annual GHG emissions per household</a:t>
            </a:r>
          </a:p>
          <a:p>
            <a:pPr>
              <a:spcBef>
                <a:spcPts val="600"/>
              </a:spcBef>
              <a:spcAft>
                <a:spcPts val="600"/>
              </a:spcAft>
            </a:pPr>
            <a:r>
              <a:rPr lang="en-US" sz="2300" dirty="0"/>
              <a:t>lower transportation emissions per household</a:t>
            </a:r>
          </a:p>
          <a:p>
            <a:pPr>
              <a:spcBef>
                <a:spcPts val="600"/>
              </a:spcBef>
              <a:spcAft>
                <a:spcPts val="600"/>
              </a:spcAft>
            </a:pPr>
            <a:r>
              <a:rPr lang="en-US" sz="2300" dirty="0"/>
              <a:t>lower one-time capital costs per household</a:t>
            </a:r>
          </a:p>
          <a:p>
            <a:pPr>
              <a:spcBef>
                <a:spcPts val="600"/>
              </a:spcBef>
              <a:spcAft>
                <a:spcPts val="600"/>
              </a:spcAft>
            </a:pPr>
            <a:r>
              <a:rPr lang="en-US" sz="2300" dirty="0"/>
              <a:t>lower annual operations and maintenance costs per household</a:t>
            </a:r>
          </a:p>
          <a:p>
            <a:pPr>
              <a:spcBef>
                <a:spcPts val="600"/>
              </a:spcBef>
              <a:spcAft>
                <a:spcPts val="600"/>
              </a:spcAft>
            </a:pPr>
            <a:r>
              <a:rPr lang="en-US" sz="2300" dirty="0"/>
              <a:t>higher municipal revenues</a:t>
            </a:r>
          </a:p>
          <a:p>
            <a:pPr>
              <a:spcBef>
                <a:spcPts val="600"/>
              </a:spcBef>
              <a:spcAft>
                <a:spcPts val="600"/>
              </a:spcAft>
            </a:pPr>
            <a:r>
              <a:rPr lang="en-US" sz="2300" dirty="0"/>
              <a:t>more co-benefits, offering better outcomes for social inclusion, physical health/ well-being and walkability</a:t>
            </a:r>
          </a:p>
        </p:txBody>
      </p:sp>
    </p:spTree>
    <p:extLst>
      <p:ext uri="{BB962C8B-B14F-4D97-AF65-F5344CB8AC3E}">
        <p14:creationId xmlns:p14="http://schemas.microsoft.com/office/powerpoint/2010/main" val="3289318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15B0-6B93-8AA9-4BB1-825A0E759C1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6F16FC4-2BFD-9995-DA98-31A2AB5A7DCF}"/>
              </a:ext>
            </a:extLst>
          </p:cNvPr>
          <p:cNvPicPr>
            <a:picLocks noChangeAspect="1"/>
          </p:cNvPicPr>
          <p:nvPr/>
        </p:nvPicPr>
        <p:blipFill>
          <a:blip r:embed="rId3"/>
          <a:stretch>
            <a:fillRect/>
          </a:stretch>
        </p:blipFill>
        <p:spPr>
          <a:xfrm>
            <a:off x="-33290" y="1739899"/>
            <a:ext cx="9143026" cy="4251827"/>
          </a:xfrm>
          <a:prstGeom prst="rect">
            <a:avLst/>
          </a:prstGeom>
        </p:spPr>
      </p:pic>
    </p:spTree>
    <p:extLst>
      <p:ext uri="{BB962C8B-B14F-4D97-AF65-F5344CB8AC3E}">
        <p14:creationId xmlns:p14="http://schemas.microsoft.com/office/powerpoint/2010/main" val="24858161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791F-1819-4F78-EEEC-3256E1FF0F11}"/>
              </a:ext>
            </a:extLst>
          </p:cNvPr>
          <p:cNvSpPr>
            <a:spLocks noGrp="1"/>
          </p:cNvSpPr>
          <p:nvPr>
            <p:ph type="title"/>
          </p:nvPr>
        </p:nvSpPr>
        <p:spPr>
          <a:xfrm>
            <a:off x="1525587" y="407063"/>
            <a:ext cx="7067550" cy="1117949"/>
          </a:xfrm>
        </p:spPr>
        <p:txBody>
          <a:bodyPr/>
          <a:lstStyle/>
          <a:p>
            <a:r>
              <a:rPr lang="en-US" sz="4800" dirty="0"/>
              <a:t>3 e) Livable Victoria</a:t>
            </a:r>
            <a:br>
              <a:rPr lang="en-US" sz="4800" dirty="0"/>
            </a:br>
            <a:r>
              <a:rPr lang="en-GB" sz="4400" dirty="0"/>
              <a:t>5 Big Ideas</a:t>
            </a:r>
            <a:endParaRPr lang="en-US" sz="4800" dirty="0"/>
          </a:p>
        </p:txBody>
      </p:sp>
      <p:sp>
        <p:nvSpPr>
          <p:cNvPr id="3" name="Content Placeholder 2">
            <a:extLst>
              <a:ext uri="{FF2B5EF4-FFF2-40B4-BE49-F238E27FC236}">
                <a16:creationId xmlns:a16="http://schemas.microsoft.com/office/drawing/2014/main" id="{809DF45D-A626-E2AC-F39E-2D784028329B}"/>
              </a:ext>
            </a:extLst>
          </p:cNvPr>
          <p:cNvSpPr>
            <a:spLocks noGrp="1"/>
          </p:cNvSpPr>
          <p:nvPr>
            <p:ph idx="1"/>
          </p:nvPr>
        </p:nvSpPr>
        <p:spPr>
          <a:xfrm>
            <a:off x="550862" y="1525012"/>
            <a:ext cx="8042275" cy="4498975"/>
          </a:xfrm>
        </p:spPr>
        <p:txBody>
          <a:bodyPr/>
          <a:lstStyle/>
          <a:p>
            <a:pPr marL="0" indent="0">
              <a:spcBef>
                <a:spcPts val="600"/>
              </a:spcBef>
              <a:spcAft>
                <a:spcPts val="600"/>
              </a:spcAft>
              <a:buNone/>
            </a:pPr>
            <a:r>
              <a:rPr lang="en-GB" i="1" dirty="0"/>
              <a:t>to make Greater Victoria a more sustainable, vibrant, healthy, and equitable place to live</a:t>
            </a:r>
            <a:r>
              <a:rPr lang="en-GB" dirty="0"/>
              <a:t>. </a:t>
            </a:r>
          </a:p>
          <a:p>
            <a:pPr marL="0" indent="0">
              <a:spcBef>
                <a:spcPts val="600"/>
              </a:spcBef>
              <a:spcAft>
                <a:spcPts val="600"/>
              </a:spcAft>
              <a:buNone/>
            </a:pPr>
            <a:r>
              <a:rPr lang="en-GB" sz="2100" dirty="0"/>
              <a:t>1. Scale-up and facilitate the rapid development of social housing across the region.</a:t>
            </a:r>
            <a:endParaRPr lang="en-CA" sz="2100" dirty="0"/>
          </a:p>
          <a:p>
            <a:pPr marL="0" indent="0">
              <a:spcBef>
                <a:spcPts val="600"/>
              </a:spcBef>
              <a:spcAft>
                <a:spcPts val="600"/>
              </a:spcAft>
              <a:buNone/>
            </a:pPr>
            <a:r>
              <a:rPr lang="en-GB" sz="2100" dirty="0"/>
              <a:t>2. Build an abundance of housing and implement policies to promote affordability.</a:t>
            </a:r>
            <a:endParaRPr lang="en-CA" sz="2100" dirty="0"/>
          </a:p>
          <a:p>
            <a:pPr marL="0" indent="0">
              <a:spcBef>
                <a:spcPts val="600"/>
              </a:spcBef>
              <a:spcAft>
                <a:spcPts val="600"/>
              </a:spcAft>
              <a:buNone/>
            </a:pPr>
            <a:r>
              <a:rPr lang="en-GB" sz="2100" dirty="0"/>
              <a:t>3. Plan neighbourhoods for sustainability and human well-being, while respecting the planet’s ecological boundaries.</a:t>
            </a:r>
          </a:p>
          <a:p>
            <a:pPr marL="0" indent="0">
              <a:spcBef>
                <a:spcPts val="600"/>
              </a:spcBef>
              <a:spcAft>
                <a:spcPts val="600"/>
              </a:spcAft>
              <a:buNone/>
            </a:pPr>
            <a:r>
              <a:rPr lang="en-GB" sz="2100" dirty="0"/>
              <a:t>4. Invest in pedestrian, bike-and-roll and transit infrastructure</a:t>
            </a:r>
            <a:endParaRPr lang="en-CA" sz="2100" dirty="0"/>
          </a:p>
          <a:p>
            <a:pPr marL="0" indent="0">
              <a:spcBef>
                <a:spcPts val="600"/>
              </a:spcBef>
              <a:spcAft>
                <a:spcPts val="600"/>
              </a:spcAft>
              <a:buNone/>
            </a:pPr>
            <a:r>
              <a:rPr lang="en-CA" sz="2100" dirty="0"/>
              <a:t> 5. Minimize building waste, energy consumption and greenhouse gas emissions </a:t>
            </a:r>
          </a:p>
          <a:p>
            <a:pPr marL="0" indent="0">
              <a:buNone/>
            </a:pPr>
            <a:endParaRPr lang="en-US" dirty="0"/>
          </a:p>
        </p:txBody>
      </p:sp>
    </p:spTree>
    <p:extLst>
      <p:ext uri="{BB962C8B-B14F-4D97-AF65-F5344CB8AC3E}">
        <p14:creationId xmlns:p14="http://schemas.microsoft.com/office/powerpoint/2010/main" val="2389863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B644E-4548-3A2E-16A7-E8B5268675C1}"/>
              </a:ext>
            </a:extLst>
          </p:cNvPr>
          <p:cNvSpPr>
            <a:spLocks noGrp="1"/>
          </p:cNvSpPr>
          <p:nvPr>
            <p:ph type="title"/>
          </p:nvPr>
        </p:nvSpPr>
        <p:spPr>
          <a:xfrm>
            <a:off x="1038225" y="2937777"/>
            <a:ext cx="7067550" cy="1336675"/>
          </a:xfrm>
        </p:spPr>
        <p:txBody>
          <a:bodyPr/>
          <a:lstStyle/>
          <a:p>
            <a:r>
              <a:rPr lang="en-US" dirty="0"/>
              <a:t>4. </a:t>
            </a:r>
            <a:r>
              <a:rPr lang="en-CA" dirty="0"/>
              <a:t>Shouldn’t we be talking about this?</a:t>
            </a:r>
            <a:br>
              <a:rPr lang="en-CA" dirty="0"/>
            </a:br>
            <a:r>
              <a:rPr lang="en-CA" sz="4000" dirty="0"/>
              <a:t>Ideas for deepening democracy</a:t>
            </a:r>
            <a:endParaRPr lang="en-US" dirty="0"/>
          </a:p>
        </p:txBody>
      </p:sp>
    </p:spTree>
    <p:extLst>
      <p:ext uri="{BB962C8B-B14F-4D97-AF65-F5344CB8AC3E}">
        <p14:creationId xmlns:p14="http://schemas.microsoft.com/office/powerpoint/2010/main" val="34968227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FE57-9E67-45C7-0E57-B797872AD98A}"/>
              </a:ext>
            </a:extLst>
          </p:cNvPr>
          <p:cNvSpPr>
            <a:spLocks noGrp="1"/>
          </p:cNvSpPr>
          <p:nvPr>
            <p:ph type="title"/>
          </p:nvPr>
        </p:nvSpPr>
        <p:spPr>
          <a:xfrm>
            <a:off x="1524001" y="480951"/>
            <a:ext cx="7067550" cy="1336675"/>
          </a:xfrm>
        </p:spPr>
        <p:txBody>
          <a:bodyPr/>
          <a:lstStyle/>
          <a:p>
            <a:r>
              <a:rPr lang="en-US" sz="3600" dirty="0"/>
              <a:t>This may be </a:t>
            </a:r>
            <a:r>
              <a:rPr lang="en-CA" sz="3600" dirty="0"/>
              <a:t>the most difficult thing humanity has ever attempted</a:t>
            </a:r>
            <a:endParaRPr lang="en-US" sz="3600" dirty="0"/>
          </a:p>
        </p:txBody>
      </p:sp>
      <p:sp>
        <p:nvSpPr>
          <p:cNvPr id="3" name="Content Placeholder 2">
            <a:extLst>
              <a:ext uri="{FF2B5EF4-FFF2-40B4-BE49-F238E27FC236}">
                <a16:creationId xmlns:a16="http://schemas.microsoft.com/office/drawing/2014/main" id="{9AF14A17-07B6-6A02-AB12-FA9CC69DF872}"/>
              </a:ext>
            </a:extLst>
          </p:cNvPr>
          <p:cNvSpPr>
            <a:spLocks noGrp="1"/>
          </p:cNvSpPr>
          <p:nvPr>
            <p:ph idx="1"/>
          </p:nvPr>
        </p:nvSpPr>
        <p:spPr>
          <a:xfrm>
            <a:off x="549276" y="2090056"/>
            <a:ext cx="8042275" cy="4286993"/>
          </a:xfrm>
        </p:spPr>
        <p:txBody>
          <a:bodyPr/>
          <a:lstStyle/>
          <a:p>
            <a:r>
              <a:rPr lang="en-CA" sz="3200" dirty="0"/>
              <a:t>Shifting from our current trajectory, making the Great Transition, may just be the most difficult thing humanity has ever attempted. Because our current trajectory seems so good to so many, especially to so many who have it made – and they have not seen or been offered an alternative. </a:t>
            </a:r>
            <a:endParaRPr lang="en-US" sz="3200" dirty="0"/>
          </a:p>
        </p:txBody>
      </p:sp>
    </p:spTree>
    <p:extLst>
      <p:ext uri="{BB962C8B-B14F-4D97-AF65-F5344CB8AC3E}">
        <p14:creationId xmlns:p14="http://schemas.microsoft.com/office/powerpoint/2010/main" val="35344431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FA-E337-E585-6D9B-74C672687D64}"/>
              </a:ext>
            </a:extLst>
          </p:cNvPr>
          <p:cNvSpPr>
            <a:spLocks noGrp="1"/>
          </p:cNvSpPr>
          <p:nvPr>
            <p:ph type="title"/>
          </p:nvPr>
        </p:nvSpPr>
        <p:spPr/>
        <p:txBody>
          <a:bodyPr/>
          <a:lstStyle/>
          <a:p>
            <a:r>
              <a:rPr lang="en-CA" sz="4800" dirty="0"/>
              <a:t>We have to be able to explain</a:t>
            </a:r>
            <a:endParaRPr lang="en-US" sz="4800" dirty="0"/>
          </a:p>
        </p:txBody>
      </p:sp>
      <p:sp>
        <p:nvSpPr>
          <p:cNvPr id="3" name="Content Placeholder 2">
            <a:extLst>
              <a:ext uri="{FF2B5EF4-FFF2-40B4-BE49-F238E27FC236}">
                <a16:creationId xmlns:a16="http://schemas.microsoft.com/office/drawing/2014/main" id="{79FD25A2-E11A-F1A4-AD2B-7AFA3B00709B}"/>
              </a:ext>
            </a:extLst>
          </p:cNvPr>
          <p:cNvSpPr>
            <a:spLocks noGrp="1"/>
          </p:cNvSpPr>
          <p:nvPr>
            <p:ph idx="1"/>
          </p:nvPr>
        </p:nvSpPr>
        <p:spPr>
          <a:xfrm>
            <a:off x="550862" y="1742704"/>
            <a:ext cx="8042275" cy="4343400"/>
          </a:xfrm>
        </p:spPr>
        <p:txBody>
          <a:bodyPr/>
          <a:lstStyle/>
          <a:p>
            <a:pPr marL="0" indent="0">
              <a:spcBef>
                <a:spcPts val="600"/>
              </a:spcBef>
              <a:spcAft>
                <a:spcPts val="600"/>
              </a:spcAft>
              <a:buNone/>
            </a:pPr>
            <a:r>
              <a:rPr lang="en-CA" sz="2800" dirty="0"/>
              <a:t>I</a:t>
            </a:r>
            <a:r>
              <a:rPr lang="en-CA" sz="2800"/>
              <a:t>n </a:t>
            </a:r>
            <a:r>
              <a:rPr lang="en-CA" sz="2800" dirty="0"/>
              <a:t>simple and powerful ways:</a:t>
            </a:r>
          </a:p>
          <a:p>
            <a:pPr lvl="0">
              <a:spcBef>
                <a:spcPts val="600"/>
              </a:spcBef>
              <a:spcAft>
                <a:spcPts val="600"/>
              </a:spcAft>
            </a:pPr>
            <a:r>
              <a:rPr lang="en-CA" sz="2800" dirty="0"/>
              <a:t>How we are failing</a:t>
            </a:r>
          </a:p>
          <a:p>
            <a:pPr lvl="0">
              <a:spcBef>
                <a:spcPts val="600"/>
              </a:spcBef>
              <a:spcAft>
                <a:spcPts val="600"/>
              </a:spcAft>
            </a:pPr>
            <a:r>
              <a:rPr lang="en-CA" sz="2800" dirty="0"/>
              <a:t>Why we are failing</a:t>
            </a:r>
          </a:p>
          <a:p>
            <a:pPr lvl="0">
              <a:spcBef>
                <a:spcPts val="600"/>
              </a:spcBef>
              <a:spcAft>
                <a:spcPts val="600"/>
              </a:spcAft>
            </a:pPr>
            <a:r>
              <a:rPr lang="en-CA" sz="2800" dirty="0"/>
              <a:t>What happens if we don’t change course</a:t>
            </a:r>
          </a:p>
          <a:p>
            <a:pPr lvl="0">
              <a:spcBef>
                <a:spcPts val="600"/>
              </a:spcBef>
              <a:spcAft>
                <a:spcPts val="600"/>
              </a:spcAft>
            </a:pPr>
            <a:r>
              <a:rPr lang="en-CA" sz="2800" dirty="0"/>
              <a:t>What constitutes a better alternative future</a:t>
            </a:r>
          </a:p>
          <a:p>
            <a:pPr lvl="0">
              <a:spcBef>
                <a:spcPts val="600"/>
              </a:spcBef>
              <a:spcAft>
                <a:spcPts val="600"/>
              </a:spcAft>
            </a:pPr>
            <a:r>
              <a:rPr lang="en-CA" sz="2800" dirty="0"/>
              <a:t>How we can change course</a:t>
            </a:r>
          </a:p>
          <a:p>
            <a:pPr lvl="0">
              <a:spcBef>
                <a:spcPts val="600"/>
              </a:spcBef>
              <a:spcAft>
                <a:spcPts val="600"/>
              </a:spcAft>
            </a:pPr>
            <a:r>
              <a:rPr lang="en-CA" sz="2800" dirty="0"/>
              <a:t>What the benefits will be – and to whom – if we do change course.</a:t>
            </a:r>
          </a:p>
          <a:p>
            <a:endParaRPr lang="en-US" dirty="0"/>
          </a:p>
        </p:txBody>
      </p:sp>
    </p:spTree>
    <p:extLst>
      <p:ext uri="{BB962C8B-B14F-4D97-AF65-F5344CB8AC3E}">
        <p14:creationId xmlns:p14="http://schemas.microsoft.com/office/powerpoint/2010/main" val="978150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CFBA8FC2-E45F-90A2-0117-C2A417401CB7}"/>
              </a:ext>
            </a:extLst>
          </p:cNvPr>
          <p:cNvSpPr>
            <a:spLocks noGrp="1"/>
          </p:cNvSpPr>
          <p:nvPr>
            <p:ph type="title"/>
          </p:nvPr>
        </p:nvSpPr>
        <p:spPr bwMode="auto">
          <a:xfrm>
            <a:off x="1081088" y="1077913"/>
            <a:ext cx="7067550" cy="133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News Gothic MT" panose="020B0503020103020203" pitchFamily="34" charset="0"/>
                <a:ea typeface="ＭＳ Ｐゴシック" panose="020B0600070205080204" pitchFamily="34" charset="-128"/>
              </a:rPr>
              <a:t>“We need to reach a social tipping point before we reach a planetary one”</a:t>
            </a:r>
            <a:br>
              <a:rPr lang="en-US" altLang="en-US">
                <a:latin typeface="News Gothic MT" panose="020B0503020103020203" pitchFamily="34" charset="0"/>
                <a:ea typeface="ＭＳ Ｐゴシック" panose="020B0600070205080204" pitchFamily="34" charset="-128"/>
              </a:rPr>
            </a:br>
            <a:r>
              <a:rPr lang="en-US" altLang="en-US">
                <a:latin typeface="News Gothic MT" panose="020B0503020103020203" pitchFamily="34" charset="0"/>
                <a:ea typeface="ＭＳ Ｐゴシック" panose="020B0600070205080204" pitchFamily="34" charset="-128"/>
              </a:rPr>
              <a:t>-----</a:t>
            </a:r>
            <a:br>
              <a:rPr lang="en-US" altLang="en-US">
                <a:latin typeface="News Gothic MT" panose="020B0503020103020203" pitchFamily="34" charset="0"/>
                <a:ea typeface="ＭＳ Ｐゴシック" panose="020B0600070205080204" pitchFamily="34" charset="-128"/>
              </a:rPr>
            </a:br>
            <a:r>
              <a:rPr lang="en-US" altLang="en-US" sz="3200">
                <a:latin typeface="News Gothic MT" panose="020B0503020103020203" pitchFamily="34" charset="0"/>
                <a:ea typeface="ＭＳ Ｐゴシック" panose="020B0600070205080204" pitchFamily="34" charset="-128"/>
              </a:rPr>
              <a:t>Will Steffen</a:t>
            </a:r>
            <a:br>
              <a:rPr lang="en-US" altLang="en-US" sz="3200">
                <a:latin typeface="News Gothic MT" panose="020B0503020103020203" pitchFamily="34" charset="0"/>
                <a:ea typeface="ＭＳ Ｐゴシック" panose="020B0600070205080204" pitchFamily="34" charset="-128"/>
              </a:rPr>
            </a:br>
            <a:r>
              <a:rPr lang="en-US" altLang="en-US" sz="3200">
                <a:latin typeface="News Gothic MT" panose="020B0503020103020203" pitchFamily="34" charset="0"/>
                <a:ea typeface="ＭＳ Ｐゴシック" panose="020B0600070205080204" pitchFamily="34" charset="-128"/>
              </a:rPr>
              <a:t>ANU and </a:t>
            </a:r>
            <a:br>
              <a:rPr lang="en-US" altLang="en-US" sz="3200">
                <a:latin typeface="News Gothic MT" panose="020B0503020103020203" pitchFamily="34" charset="0"/>
                <a:ea typeface="ＭＳ Ｐゴシック" panose="020B0600070205080204" pitchFamily="34" charset="-128"/>
              </a:rPr>
            </a:br>
            <a:r>
              <a:rPr lang="en-US" altLang="en-US" sz="3200">
                <a:latin typeface="News Gothic MT" panose="020B0503020103020203" pitchFamily="34" charset="0"/>
                <a:ea typeface="ＭＳ Ｐゴシック" panose="020B0600070205080204" pitchFamily="34" charset="-128"/>
              </a:rPr>
              <a:t>Stockholm Resilience Centre</a:t>
            </a:r>
            <a:endParaRPr lang="en-US" altLang="en-US">
              <a:latin typeface="News Gothic MT" panose="020B0503020103020203" pitchFamily="34" charset="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3D64F-0B3E-CD25-0B6A-3142C46843CD}"/>
              </a:ext>
            </a:extLst>
          </p:cNvPr>
          <p:cNvPicPr>
            <a:picLocks noChangeAspect="1"/>
          </p:cNvPicPr>
          <p:nvPr/>
        </p:nvPicPr>
        <p:blipFill>
          <a:blip r:embed="rId3"/>
          <a:stretch>
            <a:fillRect/>
          </a:stretch>
        </p:blipFill>
        <p:spPr>
          <a:xfrm>
            <a:off x="0" y="1444625"/>
            <a:ext cx="5072514" cy="3439164"/>
          </a:xfrm>
          <a:prstGeom prst="rect">
            <a:avLst/>
          </a:prstGeom>
        </p:spPr>
      </p:pic>
      <p:pic>
        <p:nvPicPr>
          <p:cNvPr id="5" name="Picture 4">
            <a:extLst>
              <a:ext uri="{FF2B5EF4-FFF2-40B4-BE49-F238E27FC236}">
                <a16:creationId xmlns:a16="http://schemas.microsoft.com/office/drawing/2014/main" id="{12F4C440-54BB-A256-B0AA-25487DE3E5CC}"/>
              </a:ext>
            </a:extLst>
          </p:cNvPr>
          <p:cNvPicPr>
            <a:picLocks noChangeAspect="1"/>
          </p:cNvPicPr>
          <p:nvPr/>
        </p:nvPicPr>
        <p:blipFill>
          <a:blip r:embed="rId4"/>
          <a:stretch>
            <a:fillRect/>
          </a:stretch>
        </p:blipFill>
        <p:spPr>
          <a:xfrm>
            <a:off x="4977203" y="298913"/>
            <a:ext cx="4138788" cy="2806098"/>
          </a:xfrm>
          <a:prstGeom prst="rect">
            <a:avLst/>
          </a:prstGeom>
        </p:spPr>
      </p:pic>
      <p:pic>
        <p:nvPicPr>
          <p:cNvPr id="6" name="Picture 5">
            <a:extLst>
              <a:ext uri="{FF2B5EF4-FFF2-40B4-BE49-F238E27FC236}">
                <a16:creationId xmlns:a16="http://schemas.microsoft.com/office/drawing/2014/main" id="{B05C745D-FDC9-94A7-B37C-5278BC75E585}"/>
              </a:ext>
            </a:extLst>
          </p:cNvPr>
          <p:cNvPicPr>
            <a:picLocks noChangeAspect="1"/>
          </p:cNvPicPr>
          <p:nvPr/>
        </p:nvPicPr>
        <p:blipFill>
          <a:blip r:embed="rId5"/>
          <a:stretch>
            <a:fillRect/>
          </a:stretch>
        </p:blipFill>
        <p:spPr>
          <a:xfrm>
            <a:off x="4977203" y="3164207"/>
            <a:ext cx="4138788" cy="2806098"/>
          </a:xfrm>
          <a:prstGeom prst="rect">
            <a:avLst/>
          </a:prstGeom>
        </p:spPr>
      </p:pic>
      <p:sp>
        <p:nvSpPr>
          <p:cNvPr id="7" name="TextBox 6">
            <a:extLst>
              <a:ext uri="{FF2B5EF4-FFF2-40B4-BE49-F238E27FC236}">
                <a16:creationId xmlns:a16="http://schemas.microsoft.com/office/drawing/2014/main" id="{2E1754A1-255A-5BD7-7497-BA691973C4A1}"/>
              </a:ext>
            </a:extLst>
          </p:cNvPr>
          <p:cNvSpPr txBox="1"/>
          <p:nvPr/>
        </p:nvSpPr>
        <p:spPr>
          <a:xfrm>
            <a:off x="4977203" y="6174424"/>
            <a:ext cx="4042611" cy="461665"/>
          </a:xfrm>
          <a:prstGeom prst="rect">
            <a:avLst/>
          </a:prstGeom>
          <a:noFill/>
        </p:spPr>
        <p:txBody>
          <a:bodyPr wrap="square" rtlCol="0">
            <a:spAutoFit/>
          </a:bodyPr>
          <a:lstStyle/>
          <a:p>
            <a:r>
              <a:rPr lang="en-US" b="1" dirty="0">
                <a:solidFill>
                  <a:schemeClr val="bg1"/>
                </a:solidFill>
              </a:rPr>
              <a:t>Living Planet Report, 2024</a:t>
            </a:r>
          </a:p>
        </p:txBody>
      </p:sp>
    </p:spTree>
    <p:extLst>
      <p:ext uri="{BB962C8B-B14F-4D97-AF65-F5344CB8AC3E}">
        <p14:creationId xmlns:p14="http://schemas.microsoft.com/office/powerpoint/2010/main" val="38408412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4746-C52B-9142-1A9F-93960FDA02EA}"/>
              </a:ext>
            </a:extLst>
          </p:cNvPr>
          <p:cNvSpPr>
            <a:spLocks noGrp="1"/>
          </p:cNvSpPr>
          <p:nvPr>
            <p:ph type="title"/>
          </p:nvPr>
        </p:nvSpPr>
        <p:spPr/>
        <p:txBody>
          <a:bodyPr/>
          <a:lstStyle/>
          <a:p>
            <a:r>
              <a:rPr lang="en-US" dirty="0"/>
              <a:t>We need an act of </a:t>
            </a:r>
            <a:r>
              <a:rPr lang="en-US" sz="4800" dirty="0"/>
              <a:t>collective imagination</a:t>
            </a:r>
            <a:endParaRPr lang="en-US" dirty="0"/>
          </a:p>
        </p:txBody>
      </p:sp>
      <p:sp>
        <p:nvSpPr>
          <p:cNvPr id="3" name="Content Placeholder 2">
            <a:extLst>
              <a:ext uri="{FF2B5EF4-FFF2-40B4-BE49-F238E27FC236}">
                <a16:creationId xmlns:a16="http://schemas.microsoft.com/office/drawing/2014/main" id="{5126D052-0291-4C7C-DCC6-6761DF31F651}"/>
              </a:ext>
            </a:extLst>
          </p:cNvPr>
          <p:cNvSpPr>
            <a:spLocks noGrp="1"/>
          </p:cNvSpPr>
          <p:nvPr>
            <p:ph idx="1"/>
          </p:nvPr>
        </p:nvSpPr>
        <p:spPr/>
        <p:txBody>
          <a:bodyPr/>
          <a:lstStyle/>
          <a:p>
            <a:r>
              <a:rPr lang="en-US" sz="2800" dirty="0"/>
              <a:t>“To build a better future, it’s not enough to bridge divides, we must also re-imagine the systems themselves. That takes more than policy reform. </a:t>
            </a:r>
            <a:r>
              <a:rPr lang="en-US" sz="2800" dirty="0">
                <a:highlight>
                  <a:srgbClr val="FFFF00"/>
                </a:highlight>
              </a:rPr>
              <a:t>It takes collective imagination as a strategy to envision new ways of organizing our economies, our democracies, and our relationships with one another and the planet.”</a:t>
            </a:r>
          </a:p>
          <a:p>
            <a:pPr marL="0" indent="0" algn="r">
              <a:spcBef>
                <a:spcPts val="0"/>
              </a:spcBef>
              <a:buNone/>
            </a:pPr>
            <a:endParaRPr lang="en-CA" sz="1800" dirty="0"/>
          </a:p>
          <a:p>
            <a:pPr marL="0" indent="0" algn="r">
              <a:spcBef>
                <a:spcPts val="0"/>
              </a:spcBef>
              <a:buNone/>
            </a:pPr>
            <a:r>
              <a:rPr lang="en-CA" sz="2000" dirty="0"/>
              <a:t>Saul Klein, former Dean of Business at UVic, and </a:t>
            </a:r>
          </a:p>
          <a:p>
            <a:pPr marL="0" indent="0" algn="r">
              <a:spcBef>
                <a:spcPts val="0"/>
              </a:spcBef>
              <a:buNone/>
            </a:pPr>
            <a:r>
              <a:rPr lang="en-CA" sz="2000" dirty="0"/>
              <a:t>Arti Freeman, president and CEO of Definity Foundation, </a:t>
            </a:r>
          </a:p>
          <a:p>
            <a:pPr marL="0" indent="0" algn="r">
              <a:spcBef>
                <a:spcPts val="0"/>
              </a:spcBef>
              <a:buNone/>
            </a:pPr>
            <a:r>
              <a:rPr lang="en-CA" sz="2000" dirty="0"/>
              <a:t>Times Colonist, 11 July 2025</a:t>
            </a:r>
            <a:r>
              <a:rPr lang="en-CA" sz="1800" dirty="0"/>
              <a:t>  </a:t>
            </a:r>
            <a:endParaRPr lang="en-US" sz="2000" dirty="0"/>
          </a:p>
          <a:p>
            <a:endParaRPr lang="en-CA" dirty="0"/>
          </a:p>
          <a:p>
            <a:endParaRPr lang="en-US" dirty="0"/>
          </a:p>
        </p:txBody>
      </p:sp>
    </p:spTree>
    <p:extLst>
      <p:ext uri="{BB962C8B-B14F-4D97-AF65-F5344CB8AC3E}">
        <p14:creationId xmlns:p14="http://schemas.microsoft.com/office/powerpoint/2010/main" val="34319399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2189163" y="793750"/>
            <a:ext cx="6256337" cy="881063"/>
          </a:xfrm>
        </p:spPr>
        <p:txBody>
          <a:bodyPr/>
          <a:lstStyle/>
          <a:p>
            <a:pPr eaLnBrk="1" hangingPunct="1">
              <a:defRPr/>
            </a:pPr>
            <a:r>
              <a:rPr lang="en-CA" sz="4800" dirty="0">
                <a:latin typeface="+mn-lt"/>
              </a:rPr>
              <a:t>Conversations for a </a:t>
            </a:r>
            <a:br>
              <a:rPr lang="en-CA" sz="4800" dirty="0">
                <a:latin typeface="+mn-lt"/>
              </a:rPr>
            </a:br>
            <a:r>
              <a:rPr lang="en-CA" sz="4800" dirty="0">
                <a:latin typeface="+mn-lt"/>
              </a:rPr>
              <a:t>One Planet Region</a:t>
            </a:r>
            <a:endParaRPr lang="en-US" sz="4800" dirty="0">
              <a:latin typeface="+mn-lt"/>
            </a:endParaRPr>
          </a:p>
        </p:txBody>
      </p:sp>
      <p:sp>
        <p:nvSpPr>
          <p:cNvPr id="6" name="Content Placeholder 2"/>
          <p:cNvSpPr txBox="1">
            <a:spLocks/>
          </p:cNvSpPr>
          <p:nvPr/>
        </p:nvSpPr>
        <p:spPr>
          <a:xfrm>
            <a:off x="550863" y="1708150"/>
            <a:ext cx="8229600" cy="4865688"/>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GB" b="1" u="sng" dirty="0"/>
              <a:t>Vision</a:t>
            </a:r>
            <a:endParaRPr lang="en-CA" b="1" dirty="0"/>
          </a:p>
          <a:p>
            <a:pPr fontAlgn="auto">
              <a:spcAft>
                <a:spcPts val="0"/>
              </a:spcAft>
              <a:defRPr/>
            </a:pPr>
            <a:r>
              <a:rPr lang="en-GB" sz="2800" b="1" dirty="0"/>
              <a:t>The Greater Victoria Region achieves social and ecological sustainability, with a high quality of life and a long life in good health for all its citizens, while reducing its ecological footprint to be equivalent to one planet’s worth of bio-capacity.</a:t>
            </a:r>
            <a:endParaRPr lang="en-CA" sz="2800" b="1" dirty="0"/>
          </a:p>
          <a:p>
            <a:pPr marL="0" indent="0" fontAlgn="auto">
              <a:spcAft>
                <a:spcPts val="0"/>
              </a:spcAft>
              <a:buFont typeface="Arial"/>
              <a:buNone/>
              <a:defRPr/>
            </a:pPr>
            <a:r>
              <a:rPr lang="en-GB" b="1" u="sng" dirty="0"/>
              <a:t>Mission</a:t>
            </a:r>
            <a:endParaRPr lang="en-CA" b="1" dirty="0"/>
          </a:p>
          <a:p>
            <a:pPr fontAlgn="auto">
              <a:spcAft>
                <a:spcPts val="0"/>
              </a:spcAft>
              <a:defRPr/>
            </a:pPr>
            <a:r>
              <a:rPr lang="en-GB" sz="2800" b="1" dirty="0"/>
              <a:t>The Mission of </a:t>
            </a:r>
            <a:r>
              <a:rPr lang="en-GB" sz="2800" b="1" i="1" dirty="0"/>
              <a:t>The Conversations</a:t>
            </a:r>
            <a:r>
              <a:rPr lang="en-GB" sz="2800" b="1" dirty="0"/>
              <a:t> is to establish and maintain community-wide conversations on One Planet living and a One Planet Region. </a:t>
            </a:r>
          </a:p>
          <a:p>
            <a:pPr marL="0" indent="0" algn="ctr" fontAlgn="auto">
              <a:spcAft>
                <a:spcPts val="0"/>
              </a:spcAft>
              <a:buFont typeface="Arial"/>
              <a:buNone/>
              <a:defRPr/>
            </a:pPr>
            <a:r>
              <a:rPr lang="en-GB" sz="2800" b="1" dirty="0">
                <a:solidFill>
                  <a:srgbClr val="FF0000"/>
                </a:solidFill>
                <a:hlinkClick r:id="rId2"/>
              </a:rPr>
              <a:t>https://oneplanetconversations.ca</a:t>
            </a:r>
            <a:r>
              <a:rPr lang="en-GB" sz="2800" b="1" dirty="0">
                <a:solidFill>
                  <a:srgbClr val="FF0000"/>
                </a:solidFill>
              </a:rPr>
              <a:t>  </a:t>
            </a:r>
            <a:endParaRPr lang="en-CA" sz="2800" b="1" dirty="0">
              <a:solidFill>
                <a:srgbClr val="FF0000"/>
              </a:solidFill>
            </a:endParaRPr>
          </a:p>
        </p:txBody>
      </p:sp>
    </p:spTree>
    <p:extLst>
      <p:ext uri="{BB962C8B-B14F-4D97-AF65-F5344CB8AC3E}">
        <p14:creationId xmlns:p14="http://schemas.microsoft.com/office/powerpoint/2010/main" val="1067781906"/>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3AD56603-6AAB-5E42-A029-EEC84AE73244}"/>
              </a:ext>
            </a:extLst>
          </p:cNvPr>
          <p:cNvSpPr>
            <a:spLocks noGrp="1"/>
          </p:cNvSpPr>
          <p:nvPr>
            <p:ph type="title"/>
          </p:nvPr>
        </p:nvSpPr>
        <p:spPr>
          <a:xfrm>
            <a:off x="1578543" y="315912"/>
            <a:ext cx="7346282" cy="1143000"/>
          </a:xfrm>
        </p:spPr>
        <p:txBody>
          <a:bodyPr/>
          <a:lstStyle/>
          <a:p>
            <a:pPr eaLnBrk="1" hangingPunct="1">
              <a:defRPr/>
            </a:pPr>
            <a:r>
              <a:rPr lang="en-US" sz="4800" dirty="0">
                <a:latin typeface="+mn-lt"/>
              </a:rPr>
              <a:t>Getting to a </a:t>
            </a:r>
            <a:br>
              <a:rPr lang="en-US" sz="4800" dirty="0">
                <a:latin typeface="+mn-lt"/>
              </a:rPr>
            </a:br>
            <a:r>
              <a:rPr lang="en-US" sz="4800" dirty="0">
                <a:latin typeface="+mn-lt"/>
              </a:rPr>
              <a:t>One Planet Region</a:t>
            </a:r>
          </a:p>
        </p:txBody>
      </p:sp>
      <p:sp>
        <p:nvSpPr>
          <p:cNvPr id="76802" name="Content Placeholder 2">
            <a:extLst>
              <a:ext uri="{FF2B5EF4-FFF2-40B4-BE49-F238E27FC236}">
                <a16:creationId xmlns:a16="http://schemas.microsoft.com/office/drawing/2014/main" id="{40C546A3-298A-09B9-EC82-6E01BCB6CB7E}"/>
              </a:ext>
            </a:extLst>
          </p:cNvPr>
          <p:cNvSpPr>
            <a:spLocks noGrp="1"/>
          </p:cNvSpPr>
          <p:nvPr>
            <p:ph idx="1"/>
          </p:nvPr>
        </p:nvSpPr>
        <p:spPr bwMode="auto">
          <a:xfrm>
            <a:off x="685800" y="1616076"/>
            <a:ext cx="7739063" cy="4438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dirty="0">
                <a:latin typeface="News Gothic MT" panose="020B0503020103020203" pitchFamily="34" charset="0"/>
                <a:ea typeface="ＭＳ Ｐゴシック" panose="020B0600070205080204" pitchFamily="34" charset="-128"/>
              </a:rPr>
              <a:t>First we need to learn about it and talk about it with family, friends, </a:t>
            </a:r>
            <a:r>
              <a:rPr lang="en-US" altLang="en-US" sz="3200" dirty="0" err="1">
                <a:latin typeface="News Gothic MT" panose="020B0503020103020203" pitchFamily="34" charset="0"/>
                <a:ea typeface="ＭＳ Ｐゴシック" panose="020B0600070205080204" pitchFamily="34" charset="-128"/>
              </a:rPr>
              <a:t>neighbours</a:t>
            </a:r>
            <a:r>
              <a:rPr lang="en-US" altLang="en-US" sz="3200" dirty="0">
                <a:latin typeface="News Gothic MT" panose="020B0503020103020203" pitchFamily="34" charset="0"/>
                <a:ea typeface="ＭＳ Ｐゴシック" panose="020B0600070205080204" pitchFamily="34" charset="-128"/>
              </a:rPr>
              <a:t> and others</a:t>
            </a:r>
          </a:p>
          <a:p>
            <a:pPr eaLnBrk="1" hangingPunct="1"/>
            <a:r>
              <a:rPr lang="en-US" altLang="en-US" sz="3200" dirty="0">
                <a:latin typeface="News Gothic MT" panose="020B0503020103020203" pitchFamily="34" charset="0"/>
                <a:ea typeface="ＭＳ Ｐゴシック" panose="020B0600070205080204" pitchFamily="34" charset="-128"/>
              </a:rPr>
              <a:t>Then we need to imagine it </a:t>
            </a:r>
          </a:p>
          <a:p>
            <a:pPr eaLnBrk="1" hangingPunct="1"/>
            <a:r>
              <a:rPr lang="en-US" altLang="en-US" sz="3200" dirty="0">
                <a:latin typeface="News Gothic MT" panose="020B0503020103020203" pitchFamily="34" charset="0"/>
                <a:ea typeface="ＭＳ Ｐゴシック" panose="020B0600070205080204" pitchFamily="34" charset="-128"/>
              </a:rPr>
              <a:t>Then we need to design and build it</a:t>
            </a:r>
          </a:p>
          <a:p>
            <a:pPr lvl="1" eaLnBrk="1" hangingPunct="1"/>
            <a:r>
              <a:rPr lang="en-US" altLang="en-US" sz="3200" dirty="0">
                <a:latin typeface="News Gothic MT" panose="020B0503020103020203" pitchFamily="34" charset="0"/>
                <a:ea typeface="ＭＳ Ｐゴシック" panose="020B0600070205080204" pitchFamily="34" charset="-128"/>
              </a:rPr>
              <a:t>Physical, social, economic and cultural change</a:t>
            </a:r>
          </a:p>
        </p:txBody>
      </p:sp>
      <p:sp>
        <p:nvSpPr>
          <p:cNvPr id="76803" name="TextBox 4">
            <a:extLst>
              <a:ext uri="{FF2B5EF4-FFF2-40B4-BE49-F238E27FC236}">
                <a16:creationId xmlns:a16="http://schemas.microsoft.com/office/drawing/2014/main" id="{8C5FBB83-55FB-0C79-D713-33E81B415B2A}"/>
              </a:ext>
            </a:extLst>
          </p:cNvPr>
          <p:cNvSpPr txBox="1">
            <a:spLocks noChangeArrowheads="1"/>
          </p:cNvSpPr>
          <p:nvPr/>
        </p:nvSpPr>
        <p:spPr bwMode="auto">
          <a:xfrm>
            <a:off x="1437481" y="6211456"/>
            <a:ext cx="6269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b="1" i="1" dirty="0">
                <a:solidFill>
                  <a:srgbClr val="FFFFFF"/>
                </a:solidFill>
                <a:latin typeface="Gill Sans MT" panose="020B0502020104020203" pitchFamily="34" charset="77"/>
              </a:rPr>
              <a:t>Learn </a:t>
            </a:r>
            <a:r>
              <a:rPr lang="mr-IN" altLang="en-US" b="1" i="1" dirty="0">
                <a:solidFill>
                  <a:srgbClr val="FFFFFF"/>
                </a:solidFill>
                <a:latin typeface="Mangal" panose="02040503050203030202" pitchFamily="18" charset="0"/>
              </a:rPr>
              <a:t>–</a:t>
            </a:r>
            <a:r>
              <a:rPr lang="en-US" altLang="en-US" b="1" i="1" dirty="0">
                <a:solidFill>
                  <a:srgbClr val="FFFFFF"/>
                </a:solidFill>
                <a:latin typeface="Gill Sans MT" panose="020B0502020104020203" pitchFamily="34" charset="77"/>
              </a:rPr>
              <a:t> Discuss </a:t>
            </a:r>
            <a:r>
              <a:rPr lang="mr-IN" altLang="en-US" b="1" i="1" dirty="0">
                <a:solidFill>
                  <a:srgbClr val="FFFFFF"/>
                </a:solidFill>
                <a:latin typeface="Mangal" panose="02040503050203030202" pitchFamily="18" charset="0"/>
              </a:rPr>
              <a:t>–</a:t>
            </a:r>
            <a:r>
              <a:rPr lang="en-US" altLang="en-US" b="1" i="1" dirty="0">
                <a:solidFill>
                  <a:srgbClr val="FFFFFF"/>
                </a:solidFill>
                <a:latin typeface="Gill Sans MT" panose="020B0502020104020203" pitchFamily="34" charset="77"/>
              </a:rPr>
              <a:t> Imagine </a:t>
            </a:r>
            <a:r>
              <a:rPr lang="mr-IN" altLang="en-US" b="1" i="1" dirty="0">
                <a:solidFill>
                  <a:srgbClr val="FFFFFF"/>
                </a:solidFill>
                <a:latin typeface="Mangal" panose="02040503050203030202" pitchFamily="18" charset="0"/>
              </a:rPr>
              <a:t>–</a:t>
            </a:r>
            <a:r>
              <a:rPr lang="en-US" altLang="en-US" b="1" i="1" dirty="0">
                <a:solidFill>
                  <a:srgbClr val="FFFFFF"/>
                </a:solidFill>
                <a:latin typeface="Gill Sans MT" panose="020B0502020104020203" pitchFamily="34" charset="77"/>
              </a:rPr>
              <a:t> Design </a:t>
            </a:r>
            <a:r>
              <a:rPr lang="mr-IN" altLang="en-US" b="1" i="1" dirty="0">
                <a:solidFill>
                  <a:srgbClr val="FFFFFF"/>
                </a:solidFill>
                <a:latin typeface="Mangal" panose="02040503050203030202" pitchFamily="18" charset="0"/>
              </a:rPr>
              <a:t>–</a:t>
            </a:r>
            <a:r>
              <a:rPr lang="en-US" altLang="en-US" b="1" i="1" dirty="0">
                <a:solidFill>
                  <a:srgbClr val="FFFFFF"/>
                </a:solidFill>
                <a:latin typeface="Gill Sans MT" panose="020B0502020104020203" pitchFamily="34" charset="77"/>
              </a:rPr>
              <a:t> Create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F9DA-7698-9DBB-FA06-D672C0F34ADA}"/>
              </a:ext>
            </a:extLst>
          </p:cNvPr>
          <p:cNvSpPr>
            <a:spLocks noGrp="1"/>
          </p:cNvSpPr>
          <p:nvPr>
            <p:ph type="title"/>
          </p:nvPr>
        </p:nvSpPr>
        <p:spPr/>
        <p:txBody>
          <a:bodyPr/>
          <a:lstStyle/>
          <a:p>
            <a:r>
              <a:rPr lang="en-US" dirty="0"/>
              <a:t>Future-proofing the Greater Victoria Region</a:t>
            </a:r>
          </a:p>
        </p:txBody>
      </p:sp>
      <p:sp>
        <p:nvSpPr>
          <p:cNvPr id="3" name="Content Placeholder 2">
            <a:extLst>
              <a:ext uri="{FF2B5EF4-FFF2-40B4-BE49-F238E27FC236}">
                <a16:creationId xmlns:a16="http://schemas.microsoft.com/office/drawing/2014/main" id="{C46F8F94-0FD0-09BE-0388-318D783042EF}"/>
              </a:ext>
            </a:extLst>
          </p:cNvPr>
          <p:cNvSpPr>
            <a:spLocks noGrp="1"/>
          </p:cNvSpPr>
          <p:nvPr>
            <p:ph idx="1"/>
          </p:nvPr>
        </p:nvSpPr>
        <p:spPr/>
        <p:txBody>
          <a:bodyPr/>
          <a:lstStyle/>
          <a:p>
            <a:r>
              <a:rPr lang="en-CA" sz="2800" dirty="0"/>
              <a:t>We believe the people, organizations, and leaders in the Greater Victoria Region (GVR) must work together. We need to understand the problems we face and find ways to reduce the stress caused by future events. We must also use our imagination to create a better future.</a:t>
            </a:r>
          </a:p>
          <a:p>
            <a:pPr marL="0" indent="0" algn="r">
              <a:buNone/>
            </a:pPr>
            <a:r>
              <a:rPr lang="en-US" i="1" dirty="0"/>
              <a:t>Conversations for a One Planet Region</a:t>
            </a:r>
          </a:p>
        </p:txBody>
      </p:sp>
    </p:spTree>
    <p:extLst>
      <p:ext uri="{BB962C8B-B14F-4D97-AF65-F5344CB8AC3E}">
        <p14:creationId xmlns:p14="http://schemas.microsoft.com/office/powerpoint/2010/main" val="26632809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EAAA-16F8-339B-4C4B-1907F50F19D0}"/>
              </a:ext>
            </a:extLst>
          </p:cNvPr>
          <p:cNvSpPr>
            <a:spLocks noGrp="1"/>
          </p:cNvSpPr>
          <p:nvPr>
            <p:ph type="title"/>
          </p:nvPr>
        </p:nvSpPr>
        <p:spPr/>
        <p:txBody>
          <a:bodyPr/>
          <a:lstStyle/>
          <a:p>
            <a:r>
              <a:rPr lang="en-US" dirty="0"/>
              <a:t>A challenge of governance</a:t>
            </a:r>
          </a:p>
        </p:txBody>
      </p:sp>
      <p:sp>
        <p:nvSpPr>
          <p:cNvPr id="3" name="Content Placeholder 2">
            <a:extLst>
              <a:ext uri="{FF2B5EF4-FFF2-40B4-BE49-F238E27FC236}">
                <a16:creationId xmlns:a16="http://schemas.microsoft.com/office/drawing/2014/main" id="{9BAB050B-CDFE-4754-3495-406B7C22D878}"/>
              </a:ext>
            </a:extLst>
          </p:cNvPr>
          <p:cNvSpPr>
            <a:spLocks noGrp="1"/>
          </p:cNvSpPr>
          <p:nvPr>
            <p:ph idx="1"/>
          </p:nvPr>
        </p:nvSpPr>
        <p:spPr/>
        <p:txBody>
          <a:bodyPr/>
          <a:lstStyle/>
          <a:p>
            <a:r>
              <a:rPr lang="en-US" sz="3600" dirty="0">
                <a:cs typeface="+mn-cs"/>
              </a:rPr>
              <a:t>This is a challenge of governance, which is </a:t>
            </a:r>
            <a:r>
              <a:rPr lang="ar-SA" sz="3600" dirty="0">
                <a:cs typeface="+mn-cs"/>
              </a:rPr>
              <a:t>“</a:t>
            </a:r>
            <a:r>
              <a:rPr lang="en-US" sz="3600" dirty="0">
                <a:cs typeface="+mn-cs"/>
              </a:rPr>
              <a:t>the sum of the many ways individuals and institutions, public and private, plan and manage the common affairs of the city”                     </a:t>
            </a:r>
          </a:p>
          <a:p>
            <a:pPr marL="0" indent="0" algn="r">
              <a:buNone/>
            </a:pPr>
            <a:r>
              <a:rPr lang="it-IT" sz="2800" i="1" dirty="0"/>
              <a:t>UN Habitat, 2002</a:t>
            </a:r>
            <a:endParaRPr lang="en-CA" sz="2800" i="1" dirty="0"/>
          </a:p>
          <a:p>
            <a:endParaRPr lang="en-US" dirty="0"/>
          </a:p>
        </p:txBody>
      </p:sp>
    </p:spTree>
    <p:extLst>
      <p:ext uri="{BB962C8B-B14F-4D97-AF65-F5344CB8AC3E}">
        <p14:creationId xmlns:p14="http://schemas.microsoft.com/office/powerpoint/2010/main" val="3098459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43B9-0280-CC29-F28D-6A1B2BA52B6A}"/>
              </a:ext>
            </a:extLst>
          </p:cNvPr>
          <p:cNvSpPr>
            <a:spLocks noGrp="1"/>
          </p:cNvSpPr>
          <p:nvPr>
            <p:ph type="title"/>
          </p:nvPr>
        </p:nvSpPr>
        <p:spPr>
          <a:xfrm>
            <a:off x="1524000" y="107950"/>
            <a:ext cx="7067550" cy="1104833"/>
          </a:xfrm>
        </p:spPr>
        <p:txBody>
          <a:bodyPr/>
          <a:lstStyle/>
          <a:p>
            <a:r>
              <a:rPr lang="en-US" dirty="0"/>
              <a:t>A </a:t>
            </a:r>
            <a:r>
              <a:rPr lang="en-US" sz="4800" dirty="0"/>
              <a:t>GVR Futures Council</a:t>
            </a:r>
            <a:endParaRPr lang="en-US" dirty="0"/>
          </a:p>
        </p:txBody>
      </p:sp>
      <p:sp>
        <p:nvSpPr>
          <p:cNvPr id="3" name="Content Placeholder 2">
            <a:extLst>
              <a:ext uri="{FF2B5EF4-FFF2-40B4-BE49-F238E27FC236}">
                <a16:creationId xmlns:a16="http://schemas.microsoft.com/office/drawing/2014/main" id="{32B52493-759D-680B-4CD8-DF17E74BC355}"/>
              </a:ext>
            </a:extLst>
          </p:cNvPr>
          <p:cNvSpPr>
            <a:spLocks noGrp="1"/>
          </p:cNvSpPr>
          <p:nvPr>
            <p:ph idx="1"/>
          </p:nvPr>
        </p:nvSpPr>
        <p:spPr/>
        <p:txBody>
          <a:bodyPr/>
          <a:lstStyle/>
          <a:p>
            <a:r>
              <a:rPr lang="en-US" sz="2800" dirty="0"/>
              <a:t>We propose the creation of a GVR Futures Council that will bring together leaders from key sectors across the GVR.</a:t>
            </a:r>
          </a:p>
          <a:p>
            <a:r>
              <a:rPr lang="en-US" sz="2800" dirty="0"/>
              <a:t>The Council would be responsible for providing overall strategic direction to a multi-year process of horizon-scanning and widespread public engagement in considering the challenges and potential responses (based on research and experiences elsewhere).</a:t>
            </a:r>
            <a:endParaRPr lang="en-CA" sz="2800" dirty="0"/>
          </a:p>
          <a:p>
            <a:endParaRPr lang="en-US" dirty="0"/>
          </a:p>
        </p:txBody>
      </p:sp>
    </p:spTree>
    <p:extLst>
      <p:ext uri="{BB962C8B-B14F-4D97-AF65-F5344CB8AC3E}">
        <p14:creationId xmlns:p14="http://schemas.microsoft.com/office/powerpoint/2010/main" val="15050008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985A-B149-E8FF-25DE-34A27F9ABDB7}"/>
              </a:ext>
            </a:extLst>
          </p:cNvPr>
          <p:cNvSpPr>
            <a:spLocks noGrp="1"/>
          </p:cNvSpPr>
          <p:nvPr>
            <p:ph type="title"/>
          </p:nvPr>
        </p:nvSpPr>
        <p:spPr/>
        <p:txBody>
          <a:bodyPr/>
          <a:lstStyle/>
          <a:p>
            <a:r>
              <a:rPr lang="en-US" sz="4000" dirty="0"/>
              <a:t>Key sectors that need to be part of the Futures Council</a:t>
            </a:r>
          </a:p>
        </p:txBody>
      </p:sp>
      <p:sp>
        <p:nvSpPr>
          <p:cNvPr id="3" name="Content Placeholder 2">
            <a:extLst>
              <a:ext uri="{FF2B5EF4-FFF2-40B4-BE49-F238E27FC236}">
                <a16:creationId xmlns:a16="http://schemas.microsoft.com/office/drawing/2014/main" id="{369FF0C3-005A-182A-5A8C-EE7392680D17}"/>
              </a:ext>
            </a:extLst>
          </p:cNvPr>
          <p:cNvSpPr>
            <a:spLocks noGrp="1"/>
          </p:cNvSpPr>
          <p:nvPr>
            <p:ph sz="half" idx="1"/>
          </p:nvPr>
        </p:nvSpPr>
        <p:spPr>
          <a:xfrm>
            <a:off x="1170473" y="1677203"/>
            <a:ext cx="3401527" cy="4343400"/>
          </a:xfrm>
        </p:spPr>
        <p:txBody>
          <a:bodyPr>
            <a:normAutofit/>
          </a:bodyPr>
          <a:lstStyle/>
          <a:p>
            <a:pPr lvl="0"/>
            <a:r>
              <a:rPr lang="en-US" sz="2800" dirty="0"/>
              <a:t>(Regional) government</a:t>
            </a:r>
            <a:endParaRPr lang="en-CA" sz="2800" dirty="0"/>
          </a:p>
          <a:p>
            <a:pPr lvl="0"/>
            <a:r>
              <a:rPr lang="en-US" sz="2800" dirty="0"/>
              <a:t>First Nations</a:t>
            </a:r>
            <a:endParaRPr lang="en-CA" sz="2800" dirty="0"/>
          </a:p>
          <a:p>
            <a:pPr lvl="0"/>
            <a:r>
              <a:rPr lang="en-US" sz="2800" dirty="0"/>
              <a:t>Business </a:t>
            </a:r>
            <a:endParaRPr lang="en-CA" sz="2800" dirty="0"/>
          </a:p>
          <a:p>
            <a:pPr lvl="0"/>
            <a:r>
              <a:rPr lang="en-US" sz="2800" dirty="0" err="1"/>
              <a:t>Labour</a:t>
            </a:r>
            <a:endParaRPr lang="en-CA" sz="2800" dirty="0"/>
          </a:p>
          <a:p>
            <a:pPr lvl="0"/>
            <a:r>
              <a:rPr lang="en-US" sz="2800" dirty="0"/>
              <a:t>Civil society</a:t>
            </a:r>
            <a:endParaRPr lang="en-CA" sz="2800" dirty="0"/>
          </a:p>
        </p:txBody>
      </p:sp>
      <p:sp>
        <p:nvSpPr>
          <p:cNvPr id="7" name="Content Placeholder 6">
            <a:extLst>
              <a:ext uri="{FF2B5EF4-FFF2-40B4-BE49-F238E27FC236}">
                <a16:creationId xmlns:a16="http://schemas.microsoft.com/office/drawing/2014/main" id="{4837EC9E-37F9-8911-0101-AAF658E93383}"/>
              </a:ext>
            </a:extLst>
          </p:cNvPr>
          <p:cNvSpPr>
            <a:spLocks noGrp="1"/>
          </p:cNvSpPr>
          <p:nvPr>
            <p:ph sz="half" idx="2"/>
          </p:nvPr>
        </p:nvSpPr>
        <p:spPr/>
        <p:txBody>
          <a:bodyPr/>
          <a:lstStyle/>
          <a:p>
            <a:pPr lvl="0"/>
            <a:r>
              <a:rPr lang="en-US" sz="2800" dirty="0"/>
              <a:t>Youth</a:t>
            </a:r>
            <a:endParaRPr lang="en-CA" sz="2800" dirty="0"/>
          </a:p>
          <a:p>
            <a:pPr lvl="0"/>
            <a:r>
              <a:rPr lang="en-US" sz="2800" dirty="0"/>
              <a:t>Diversity community</a:t>
            </a:r>
            <a:endParaRPr lang="en-CA" sz="2800" dirty="0"/>
          </a:p>
          <a:p>
            <a:pPr lvl="0"/>
            <a:r>
              <a:rPr lang="en-US" sz="2800" dirty="0"/>
              <a:t>Faith communities</a:t>
            </a:r>
            <a:endParaRPr lang="en-CA" sz="2800" dirty="0"/>
          </a:p>
          <a:p>
            <a:pPr lvl="0"/>
            <a:r>
              <a:rPr lang="en-US" sz="2800" dirty="0"/>
              <a:t>Academic community</a:t>
            </a:r>
            <a:endParaRPr lang="en-CA" sz="2800" dirty="0"/>
          </a:p>
          <a:p>
            <a:pPr lvl="0"/>
            <a:r>
              <a:rPr lang="en-US" sz="2800" dirty="0"/>
              <a:t>Media</a:t>
            </a:r>
            <a:endParaRPr lang="en-CA" sz="2800" dirty="0"/>
          </a:p>
          <a:p>
            <a:endParaRPr lang="en-US" dirty="0"/>
          </a:p>
        </p:txBody>
      </p:sp>
    </p:spTree>
    <p:extLst>
      <p:ext uri="{BB962C8B-B14F-4D97-AF65-F5344CB8AC3E}">
        <p14:creationId xmlns:p14="http://schemas.microsoft.com/office/powerpoint/2010/main" val="28842114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3CA1A4-3AD7-F9BB-052F-C5DD52DB215F}"/>
              </a:ext>
            </a:extLst>
          </p:cNvPr>
          <p:cNvSpPr>
            <a:spLocks noGrp="1"/>
          </p:cNvSpPr>
          <p:nvPr>
            <p:ph type="title"/>
          </p:nvPr>
        </p:nvSpPr>
        <p:spPr>
          <a:xfrm>
            <a:off x="1524000" y="246062"/>
            <a:ext cx="7067550" cy="1336675"/>
          </a:xfrm>
        </p:spPr>
        <p:txBody>
          <a:bodyPr/>
          <a:lstStyle/>
          <a:p>
            <a:r>
              <a:rPr lang="en-US" dirty="0"/>
              <a:t>The Process for Conversations </a:t>
            </a:r>
          </a:p>
        </p:txBody>
      </p:sp>
      <p:sp>
        <p:nvSpPr>
          <p:cNvPr id="6" name="Content Placeholder 5">
            <a:extLst>
              <a:ext uri="{FF2B5EF4-FFF2-40B4-BE49-F238E27FC236}">
                <a16:creationId xmlns:a16="http://schemas.microsoft.com/office/drawing/2014/main" id="{6D566937-EDDA-1604-A72F-1349C0C2FFA9}"/>
              </a:ext>
            </a:extLst>
          </p:cNvPr>
          <p:cNvSpPr>
            <a:spLocks noGrp="1"/>
          </p:cNvSpPr>
          <p:nvPr>
            <p:ph idx="1"/>
          </p:nvPr>
        </p:nvSpPr>
        <p:spPr/>
        <p:txBody>
          <a:bodyPr/>
          <a:lstStyle/>
          <a:p>
            <a:pPr marL="0" indent="0">
              <a:buNone/>
            </a:pPr>
            <a:r>
              <a:rPr lang="en-US" dirty="0"/>
              <a:t>We need a process and a range of opportunities to meet all levels of interest and action.</a:t>
            </a:r>
            <a:r>
              <a:rPr lang="en-CA" dirty="0"/>
              <a:t> It needs to be:</a:t>
            </a:r>
          </a:p>
          <a:p>
            <a:r>
              <a:rPr lang="en-US" dirty="0"/>
              <a:t>Multi-year</a:t>
            </a:r>
            <a:r>
              <a:rPr lang="en-CA" dirty="0"/>
              <a:t> - and indeed, ongoing indefinitely</a:t>
            </a:r>
          </a:p>
          <a:p>
            <a:r>
              <a:rPr lang="en-US" dirty="0"/>
              <a:t>Multi-nodal - conversations in as many different places as we can</a:t>
            </a:r>
            <a:r>
              <a:rPr lang="en-CA" dirty="0"/>
              <a:t> </a:t>
            </a:r>
          </a:p>
          <a:p>
            <a:r>
              <a:rPr lang="en-US" dirty="0"/>
              <a:t>Multi-modal – our </a:t>
            </a:r>
            <a:r>
              <a:rPr lang="en-GB" dirty="0"/>
              <a:t>preference is for in-person, face-to-face conversation, but we also recognize the value of virtual conversations and conversations via social media. </a:t>
            </a:r>
            <a:endParaRPr lang="en-CA" dirty="0"/>
          </a:p>
        </p:txBody>
      </p:sp>
    </p:spTree>
    <p:extLst>
      <p:ext uri="{BB962C8B-B14F-4D97-AF65-F5344CB8AC3E}">
        <p14:creationId xmlns:p14="http://schemas.microsoft.com/office/powerpoint/2010/main" val="14692189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2040E-7A39-0B9F-A27C-39081874CD82}"/>
              </a:ext>
            </a:extLst>
          </p:cNvPr>
          <p:cNvSpPr>
            <a:spLocks noGrp="1"/>
          </p:cNvSpPr>
          <p:nvPr>
            <p:ph type="title"/>
          </p:nvPr>
        </p:nvSpPr>
        <p:spPr/>
        <p:txBody>
          <a:bodyPr/>
          <a:lstStyle/>
          <a:p>
            <a:r>
              <a:rPr lang="en-US" dirty="0"/>
              <a:t>Techniques for engagement</a:t>
            </a:r>
          </a:p>
        </p:txBody>
      </p:sp>
      <p:sp>
        <p:nvSpPr>
          <p:cNvPr id="6" name="Content Placeholder 5">
            <a:extLst>
              <a:ext uri="{FF2B5EF4-FFF2-40B4-BE49-F238E27FC236}">
                <a16:creationId xmlns:a16="http://schemas.microsoft.com/office/drawing/2014/main" id="{83118FAD-A757-CCEA-150A-D39CC62A44CE}"/>
              </a:ext>
            </a:extLst>
          </p:cNvPr>
          <p:cNvSpPr>
            <a:spLocks noGrp="1"/>
          </p:cNvSpPr>
          <p:nvPr>
            <p:ph idx="1"/>
          </p:nvPr>
        </p:nvSpPr>
        <p:spPr/>
        <p:txBody>
          <a:bodyPr/>
          <a:lstStyle/>
          <a:p>
            <a:r>
              <a:rPr lang="en-GB" dirty="0"/>
              <a:t>Dialogue and discussion</a:t>
            </a:r>
          </a:p>
          <a:p>
            <a:r>
              <a:rPr lang="en-GB" dirty="0"/>
              <a:t>Learning about and creating change</a:t>
            </a:r>
            <a:endParaRPr lang="en-CA" dirty="0"/>
          </a:p>
          <a:p>
            <a:r>
              <a:rPr lang="en-GB" dirty="0"/>
              <a:t>Engaging residents in co-design </a:t>
            </a:r>
            <a:endParaRPr lang="en-CA" dirty="0"/>
          </a:p>
          <a:p>
            <a:r>
              <a:rPr lang="en-US" dirty="0"/>
              <a:t>Innovation and social entrepreneurship </a:t>
            </a:r>
            <a:endParaRPr lang="en-CA" dirty="0"/>
          </a:p>
          <a:p>
            <a:r>
              <a:rPr lang="en-US" dirty="0"/>
              <a:t>Fostering creative engagement </a:t>
            </a:r>
          </a:p>
          <a:p>
            <a:r>
              <a:rPr lang="en-GB" dirty="0"/>
              <a:t>Recognize and celebrate what is already happening</a:t>
            </a:r>
            <a:endParaRPr lang="en-CA" dirty="0"/>
          </a:p>
          <a:p>
            <a:r>
              <a:rPr lang="en-GB" dirty="0"/>
              <a:t>Creating a ‘Wellbeing Region’ Manifesto and Commission</a:t>
            </a:r>
            <a:endParaRPr lang="en-CA" dirty="0"/>
          </a:p>
          <a:p>
            <a:endParaRPr lang="en-US" dirty="0"/>
          </a:p>
        </p:txBody>
      </p:sp>
    </p:spTree>
    <p:extLst>
      <p:ext uri="{BB962C8B-B14F-4D97-AF65-F5344CB8AC3E}">
        <p14:creationId xmlns:p14="http://schemas.microsoft.com/office/powerpoint/2010/main" val="13358361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Content Placeholder 2"/>
          <p:cNvSpPr>
            <a:spLocks noGrp="1"/>
          </p:cNvSpPr>
          <p:nvPr>
            <p:ph idx="1"/>
          </p:nvPr>
        </p:nvSpPr>
        <p:spPr>
          <a:xfrm>
            <a:off x="0" y="2249488"/>
            <a:ext cx="4295775" cy="2062162"/>
          </a:xfrm>
        </p:spPr>
        <p:txBody>
          <a:bodyPr/>
          <a:lstStyle/>
          <a:p>
            <a:pPr marL="0" indent="0" algn="ctr" eaLnBrk="1" hangingPunct="1">
              <a:buFont typeface="Arial" charset="0"/>
              <a:buNone/>
            </a:pPr>
            <a:r>
              <a:rPr lang="en-US" sz="4400">
                <a:solidFill>
                  <a:srgbClr val="749805"/>
                </a:solidFill>
                <a:latin typeface="News Gothic MT" charset="0"/>
                <a:cs typeface="News Gothic MT" charset="0"/>
              </a:rPr>
              <a:t>Contact</a:t>
            </a:r>
          </a:p>
          <a:p>
            <a:pPr marL="0" indent="0" algn="ctr" eaLnBrk="1" hangingPunct="1">
              <a:buFont typeface="Arial" charset="0"/>
              <a:buNone/>
            </a:pPr>
            <a:r>
              <a:rPr lang="en-US">
                <a:latin typeface="News Gothic MT" charset="0"/>
                <a:cs typeface="News Gothic MT" charset="0"/>
              </a:rPr>
              <a:t>Dr. Trevor Hancock</a:t>
            </a:r>
          </a:p>
          <a:p>
            <a:pPr marL="0" indent="0" algn="ctr" eaLnBrk="1" hangingPunct="1">
              <a:buFont typeface="Wingdings 2" charset="0"/>
              <a:buNone/>
            </a:pPr>
            <a:r>
              <a:rPr lang="en-US">
                <a:latin typeface="News Gothic MT" charset="0"/>
                <a:cs typeface="News Gothic MT" charset="0"/>
                <a:hlinkClick r:id="rId3"/>
              </a:rPr>
              <a:t>Thancock@uvic.ca</a:t>
            </a:r>
            <a:endParaRPr lang="en-US">
              <a:latin typeface="News Gothic MT" charset="0"/>
              <a:cs typeface="News Gothic MT" charset="0"/>
            </a:endParaRPr>
          </a:p>
          <a:p>
            <a:pPr marL="0" indent="0" algn="ctr" eaLnBrk="1" hangingPunct="1">
              <a:buFont typeface="Wingdings 2" charset="0"/>
              <a:buNone/>
            </a:pPr>
            <a:endParaRPr lang="en-US">
              <a:latin typeface="News Gothic MT" charset="0"/>
              <a:cs typeface="News Gothic MT" charset="0"/>
            </a:endParaRPr>
          </a:p>
          <a:p>
            <a:pPr marL="0" indent="0" algn="ctr" eaLnBrk="1" hangingPunct="1">
              <a:buFont typeface="Wingdings 2" charset="0"/>
              <a:buNone/>
            </a:pPr>
            <a:endParaRPr lang="en-US">
              <a:latin typeface="News Gothic MT" charset="0"/>
              <a:cs typeface="News Gothic MT" charset="0"/>
            </a:endParaRPr>
          </a:p>
        </p:txBody>
      </p:sp>
      <p:pic>
        <p:nvPicPr>
          <p:cNvPr id="15257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206375"/>
            <a:ext cx="4848225"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9" name="TextBox 1"/>
          <p:cNvSpPr txBox="1">
            <a:spLocks noChangeArrowheads="1"/>
          </p:cNvSpPr>
          <p:nvPr/>
        </p:nvSpPr>
        <p:spPr bwMode="auto">
          <a:xfrm>
            <a:off x="540909" y="5124364"/>
            <a:ext cx="7885112"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3600" b="1" dirty="0">
                <a:cs typeface="News Gothic MT" charset="0"/>
              </a:rPr>
              <a:t>Website: </a:t>
            </a:r>
          </a:p>
          <a:p>
            <a:pPr algn="ctr" eaLnBrk="1" hangingPunct="1"/>
            <a:r>
              <a:rPr lang="en-US" sz="3600" b="1" u="sng" dirty="0">
                <a:cs typeface="News Gothic MT" charset="0"/>
                <a:hlinkClick r:id="rId5"/>
              </a:rPr>
              <a:t>https://trevorhancock.org/</a:t>
            </a:r>
            <a:r>
              <a:rPr lang="en-US" sz="3600" b="1" u="sng" dirty="0">
                <a:cs typeface="News Gothic MT" charset="0"/>
              </a:rPr>
              <a:t> </a:t>
            </a:r>
            <a:endParaRPr lang="en-US" sz="3600" b="1" dirty="0">
              <a:cs typeface="News Gothic MT" charset="0"/>
            </a:endParaRPr>
          </a:p>
        </p:txBody>
      </p:sp>
    </p:spTree>
    <p:extLst>
      <p:ext uri="{BB962C8B-B14F-4D97-AF65-F5344CB8AC3E}">
        <p14:creationId xmlns:p14="http://schemas.microsoft.com/office/powerpoint/2010/main" val="299842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E4A89-B127-0854-78F8-293C849C10B6}"/>
              </a:ext>
            </a:extLst>
          </p:cNvPr>
          <p:cNvPicPr>
            <a:picLocks noChangeAspect="1"/>
          </p:cNvPicPr>
          <p:nvPr/>
        </p:nvPicPr>
        <p:blipFill>
          <a:blip r:embed="rId2"/>
          <a:stretch>
            <a:fillRect/>
          </a:stretch>
        </p:blipFill>
        <p:spPr>
          <a:xfrm>
            <a:off x="0" y="0"/>
            <a:ext cx="4572000" cy="2350008"/>
          </a:xfrm>
          <a:prstGeom prst="rect">
            <a:avLst/>
          </a:prstGeom>
        </p:spPr>
      </p:pic>
      <p:pic>
        <p:nvPicPr>
          <p:cNvPr id="6" name="Picture 5">
            <a:extLst>
              <a:ext uri="{FF2B5EF4-FFF2-40B4-BE49-F238E27FC236}">
                <a16:creationId xmlns:a16="http://schemas.microsoft.com/office/drawing/2014/main" id="{A5F18809-1C0D-E9D8-09D7-2C0DC28B8B80}"/>
              </a:ext>
            </a:extLst>
          </p:cNvPr>
          <p:cNvPicPr>
            <a:picLocks noChangeAspect="1"/>
          </p:cNvPicPr>
          <p:nvPr/>
        </p:nvPicPr>
        <p:blipFill>
          <a:blip r:embed="rId3"/>
          <a:stretch>
            <a:fillRect/>
          </a:stretch>
        </p:blipFill>
        <p:spPr>
          <a:xfrm>
            <a:off x="4571999" y="1"/>
            <a:ext cx="4572000" cy="2350008"/>
          </a:xfrm>
          <a:prstGeom prst="rect">
            <a:avLst/>
          </a:prstGeom>
        </p:spPr>
      </p:pic>
      <p:pic>
        <p:nvPicPr>
          <p:cNvPr id="9" name="Picture 8">
            <a:extLst>
              <a:ext uri="{FF2B5EF4-FFF2-40B4-BE49-F238E27FC236}">
                <a16:creationId xmlns:a16="http://schemas.microsoft.com/office/drawing/2014/main" id="{DED63D36-F6FA-8E4B-7E1D-6873C7550555}"/>
              </a:ext>
            </a:extLst>
          </p:cNvPr>
          <p:cNvPicPr>
            <a:picLocks noChangeAspect="1"/>
          </p:cNvPicPr>
          <p:nvPr/>
        </p:nvPicPr>
        <p:blipFill>
          <a:blip r:embed="rId4"/>
          <a:stretch>
            <a:fillRect/>
          </a:stretch>
        </p:blipFill>
        <p:spPr>
          <a:xfrm>
            <a:off x="1597794" y="1486642"/>
            <a:ext cx="6129954" cy="3150796"/>
          </a:xfrm>
          <a:prstGeom prst="rect">
            <a:avLst/>
          </a:prstGeom>
        </p:spPr>
      </p:pic>
      <p:pic>
        <p:nvPicPr>
          <p:cNvPr id="10" name="Picture 9">
            <a:extLst>
              <a:ext uri="{FF2B5EF4-FFF2-40B4-BE49-F238E27FC236}">
                <a16:creationId xmlns:a16="http://schemas.microsoft.com/office/drawing/2014/main" id="{389ADE97-7151-2212-9CD5-70E041B97F7C}"/>
              </a:ext>
            </a:extLst>
          </p:cNvPr>
          <p:cNvPicPr>
            <a:picLocks noChangeAspect="1"/>
          </p:cNvPicPr>
          <p:nvPr/>
        </p:nvPicPr>
        <p:blipFill>
          <a:blip r:embed="rId5"/>
          <a:stretch>
            <a:fillRect/>
          </a:stretch>
        </p:blipFill>
        <p:spPr>
          <a:xfrm>
            <a:off x="0" y="4507992"/>
            <a:ext cx="4572000" cy="2350008"/>
          </a:xfrm>
          <a:prstGeom prst="rect">
            <a:avLst/>
          </a:prstGeom>
        </p:spPr>
      </p:pic>
      <p:pic>
        <p:nvPicPr>
          <p:cNvPr id="11" name="Picture 10">
            <a:extLst>
              <a:ext uri="{FF2B5EF4-FFF2-40B4-BE49-F238E27FC236}">
                <a16:creationId xmlns:a16="http://schemas.microsoft.com/office/drawing/2014/main" id="{0D0D1CBC-1E69-E52E-B554-43DCA135BDD6}"/>
              </a:ext>
            </a:extLst>
          </p:cNvPr>
          <p:cNvPicPr>
            <a:picLocks noChangeAspect="1"/>
          </p:cNvPicPr>
          <p:nvPr/>
        </p:nvPicPr>
        <p:blipFill>
          <a:blip r:embed="rId6"/>
          <a:stretch>
            <a:fillRect/>
          </a:stretch>
        </p:blipFill>
        <p:spPr>
          <a:xfrm>
            <a:off x="4571999" y="4507991"/>
            <a:ext cx="4572000" cy="2350008"/>
          </a:xfrm>
          <a:prstGeom prst="rect">
            <a:avLst/>
          </a:prstGeom>
        </p:spPr>
      </p:pic>
    </p:spTree>
    <p:extLst>
      <p:ext uri="{BB962C8B-B14F-4D97-AF65-F5344CB8AC3E}">
        <p14:creationId xmlns:p14="http://schemas.microsoft.com/office/powerpoint/2010/main" val="368715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63B07F-3652-28B3-62C7-1CEAF86F082F}"/>
              </a:ext>
            </a:extLst>
          </p:cNvPr>
          <p:cNvSpPr txBox="1"/>
          <p:nvPr/>
        </p:nvSpPr>
        <p:spPr>
          <a:xfrm>
            <a:off x="1524000" y="6408415"/>
            <a:ext cx="7517254" cy="341632"/>
          </a:xfrm>
          <a:prstGeom prst="rect">
            <a:avLst/>
          </a:prstGeom>
          <a:noFill/>
        </p:spPr>
        <p:txBody>
          <a:bodyPr wrap="square" rtlCol="0">
            <a:spAutoFit/>
          </a:bodyPr>
          <a:lstStyle/>
          <a:p>
            <a:r>
              <a:rPr lang="en-US" b="1" dirty="0"/>
              <a:t>https://</a:t>
            </a:r>
            <a:r>
              <a:rPr lang="en-US" b="1" dirty="0" err="1"/>
              <a:t>data.footprintnetwork.org</a:t>
            </a:r>
            <a:r>
              <a:rPr lang="en-US" b="1" dirty="0"/>
              <a:t>/#/</a:t>
            </a:r>
            <a:r>
              <a:rPr lang="en-US" b="1" dirty="0" err="1"/>
              <a:t>countryTrends?cn</a:t>
            </a:r>
            <a:r>
              <a:rPr lang="en-US" b="1" dirty="0"/>
              <a:t>=5001&amp;type=earth</a:t>
            </a:r>
          </a:p>
        </p:txBody>
      </p:sp>
      <p:pic>
        <p:nvPicPr>
          <p:cNvPr id="11" name="Picture 10">
            <a:extLst>
              <a:ext uri="{FF2B5EF4-FFF2-40B4-BE49-F238E27FC236}">
                <a16:creationId xmlns:a16="http://schemas.microsoft.com/office/drawing/2014/main" id="{81B45516-C086-29FF-08E2-555EDFE00FFF}"/>
              </a:ext>
            </a:extLst>
          </p:cNvPr>
          <p:cNvPicPr>
            <a:picLocks noChangeAspect="1"/>
          </p:cNvPicPr>
          <p:nvPr/>
        </p:nvPicPr>
        <p:blipFill>
          <a:blip r:embed="rId2"/>
          <a:stretch>
            <a:fillRect/>
          </a:stretch>
        </p:blipFill>
        <p:spPr>
          <a:xfrm>
            <a:off x="1434122" y="2510283"/>
            <a:ext cx="7607132" cy="3695918"/>
          </a:xfrm>
          <a:prstGeom prst="rect">
            <a:avLst/>
          </a:prstGeom>
        </p:spPr>
      </p:pic>
      <p:pic>
        <p:nvPicPr>
          <p:cNvPr id="13" name="Picture 12">
            <a:extLst>
              <a:ext uri="{FF2B5EF4-FFF2-40B4-BE49-F238E27FC236}">
                <a16:creationId xmlns:a16="http://schemas.microsoft.com/office/drawing/2014/main" id="{C12298B7-8D19-2A27-A25D-E3A70EF46920}"/>
              </a:ext>
            </a:extLst>
          </p:cNvPr>
          <p:cNvPicPr>
            <a:picLocks noChangeAspect="1"/>
          </p:cNvPicPr>
          <p:nvPr/>
        </p:nvPicPr>
        <p:blipFill>
          <a:blip r:embed="rId3"/>
          <a:stretch>
            <a:fillRect/>
          </a:stretch>
        </p:blipFill>
        <p:spPr>
          <a:xfrm>
            <a:off x="1524000" y="107953"/>
            <a:ext cx="7517255" cy="2402330"/>
          </a:xfrm>
          <a:prstGeom prst="rect">
            <a:avLst/>
          </a:prstGeom>
        </p:spPr>
      </p:pic>
      <p:cxnSp>
        <p:nvCxnSpPr>
          <p:cNvPr id="18" name="Straight Connector 17">
            <a:extLst>
              <a:ext uri="{FF2B5EF4-FFF2-40B4-BE49-F238E27FC236}">
                <a16:creationId xmlns:a16="http://schemas.microsoft.com/office/drawing/2014/main" id="{B7701978-BE76-0F06-B6D8-EEAF01F7159A}"/>
              </a:ext>
            </a:extLst>
          </p:cNvPr>
          <p:cNvCxnSpPr>
            <a:cxnSpLocks/>
          </p:cNvCxnSpPr>
          <p:nvPr/>
        </p:nvCxnSpPr>
        <p:spPr>
          <a:xfrm flipV="1">
            <a:off x="3205539" y="1304818"/>
            <a:ext cx="0" cy="4502649"/>
          </a:xfrm>
          <a:prstGeom prst="line">
            <a:avLst/>
          </a:prstGeom>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24392187-D30B-2999-68A7-63CB9D8C0623}"/>
              </a:ext>
            </a:extLst>
          </p:cNvPr>
          <p:cNvSpPr txBox="1"/>
          <p:nvPr/>
        </p:nvSpPr>
        <p:spPr>
          <a:xfrm>
            <a:off x="2804849" y="834379"/>
            <a:ext cx="801380" cy="369332"/>
          </a:xfrm>
          <a:prstGeom prst="rect">
            <a:avLst/>
          </a:prstGeom>
          <a:noFill/>
        </p:spPr>
        <p:txBody>
          <a:bodyPr wrap="square" rtlCol="0">
            <a:spAutoFit/>
          </a:bodyPr>
          <a:lstStyle/>
          <a:p>
            <a:r>
              <a:rPr lang="en-US" sz="1800" b="1" dirty="0"/>
              <a:t>1972</a:t>
            </a:r>
          </a:p>
        </p:txBody>
      </p:sp>
      <p:sp>
        <p:nvSpPr>
          <p:cNvPr id="21" name="TextBox 20">
            <a:extLst>
              <a:ext uri="{FF2B5EF4-FFF2-40B4-BE49-F238E27FC236}">
                <a16:creationId xmlns:a16="http://schemas.microsoft.com/office/drawing/2014/main" id="{AA5BCDF6-6835-CAB8-764C-07CB9F538C4B}"/>
              </a:ext>
            </a:extLst>
          </p:cNvPr>
          <p:cNvSpPr txBox="1"/>
          <p:nvPr/>
        </p:nvSpPr>
        <p:spPr>
          <a:xfrm>
            <a:off x="2404159" y="3531082"/>
            <a:ext cx="801380" cy="369332"/>
          </a:xfrm>
          <a:prstGeom prst="rect">
            <a:avLst/>
          </a:prstGeom>
          <a:noFill/>
        </p:spPr>
        <p:txBody>
          <a:bodyPr wrap="square" rtlCol="0">
            <a:spAutoFit/>
          </a:bodyPr>
          <a:lstStyle/>
          <a:p>
            <a:r>
              <a:rPr lang="en-US" sz="1800" b="1" dirty="0"/>
              <a:t>3.57</a:t>
            </a:r>
          </a:p>
        </p:txBody>
      </p:sp>
      <p:sp>
        <p:nvSpPr>
          <p:cNvPr id="22" name="TextBox 21">
            <a:extLst>
              <a:ext uri="{FF2B5EF4-FFF2-40B4-BE49-F238E27FC236}">
                <a16:creationId xmlns:a16="http://schemas.microsoft.com/office/drawing/2014/main" id="{66B76093-A890-B844-3A7E-C8CC47DEF98D}"/>
              </a:ext>
            </a:extLst>
          </p:cNvPr>
          <p:cNvSpPr txBox="1"/>
          <p:nvPr/>
        </p:nvSpPr>
        <p:spPr>
          <a:xfrm>
            <a:off x="8229600" y="3059668"/>
            <a:ext cx="801380" cy="369332"/>
          </a:xfrm>
          <a:prstGeom prst="rect">
            <a:avLst/>
          </a:prstGeom>
          <a:noFill/>
        </p:spPr>
        <p:txBody>
          <a:bodyPr wrap="square" rtlCol="0">
            <a:spAutoFit/>
          </a:bodyPr>
          <a:lstStyle/>
          <a:p>
            <a:r>
              <a:rPr lang="en-US" sz="1800" b="1" dirty="0"/>
              <a:t>4.91</a:t>
            </a:r>
          </a:p>
        </p:txBody>
      </p:sp>
      <p:sp>
        <p:nvSpPr>
          <p:cNvPr id="23" name="TextBox 22">
            <a:extLst>
              <a:ext uri="{FF2B5EF4-FFF2-40B4-BE49-F238E27FC236}">
                <a16:creationId xmlns:a16="http://schemas.microsoft.com/office/drawing/2014/main" id="{6D2E6603-8831-6B11-ED27-2A5659A1E0DF}"/>
              </a:ext>
            </a:extLst>
          </p:cNvPr>
          <p:cNvSpPr txBox="1"/>
          <p:nvPr/>
        </p:nvSpPr>
        <p:spPr>
          <a:xfrm>
            <a:off x="8125150" y="555265"/>
            <a:ext cx="801380" cy="369332"/>
          </a:xfrm>
          <a:prstGeom prst="rect">
            <a:avLst/>
          </a:prstGeom>
          <a:noFill/>
        </p:spPr>
        <p:txBody>
          <a:bodyPr wrap="square" rtlCol="0">
            <a:spAutoFit/>
          </a:bodyPr>
          <a:lstStyle/>
          <a:p>
            <a:r>
              <a:rPr lang="en-US" sz="1800" b="1" dirty="0"/>
              <a:t>1.71</a:t>
            </a:r>
          </a:p>
        </p:txBody>
      </p:sp>
      <p:sp>
        <p:nvSpPr>
          <p:cNvPr id="24" name="TextBox 23">
            <a:extLst>
              <a:ext uri="{FF2B5EF4-FFF2-40B4-BE49-F238E27FC236}">
                <a16:creationId xmlns:a16="http://schemas.microsoft.com/office/drawing/2014/main" id="{23C0F7BE-5726-1861-6418-D3B3F56CD630}"/>
              </a:ext>
            </a:extLst>
          </p:cNvPr>
          <p:cNvSpPr txBox="1"/>
          <p:nvPr/>
        </p:nvSpPr>
        <p:spPr>
          <a:xfrm>
            <a:off x="1434122" y="141565"/>
            <a:ext cx="3852805" cy="523220"/>
          </a:xfrm>
          <a:prstGeom prst="rect">
            <a:avLst/>
          </a:prstGeom>
          <a:noFill/>
        </p:spPr>
        <p:txBody>
          <a:bodyPr wrap="square" rtlCol="0">
            <a:spAutoFit/>
          </a:bodyPr>
          <a:lstStyle/>
          <a:p>
            <a:r>
              <a:rPr lang="en-US" sz="2800" b="1" dirty="0">
                <a:solidFill>
                  <a:schemeClr val="accent1"/>
                </a:solidFill>
              </a:rPr>
              <a:t>Ecological Footprint</a:t>
            </a:r>
          </a:p>
        </p:txBody>
      </p:sp>
    </p:spTree>
    <p:extLst>
      <p:ext uri="{BB962C8B-B14F-4D97-AF65-F5344CB8AC3E}">
        <p14:creationId xmlns:p14="http://schemas.microsoft.com/office/powerpoint/2010/main" val="703717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3422650"/>
            <a:ext cx="1982787"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3898900"/>
            <a:ext cx="1982788"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417638"/>
            <a:ext cx="1982788"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p:nvPr>
        </p:nvSpPr>
        <p:spPr>
          <a:xfrm>
            <a:off x="1397000" y="325438"/>
            <a:ext cx="7497763" cy="1143000"/>
          </a:xfrm>
        </p:spPr>
        <p:txBody>
          <a:bodyPr>
            <a:noAutofit/>
          </a:bodyPr>
          <a:lstStyle/>
          <a:p>
            <a:pPr eaLnBrk="1" fontAlgn="auto" hangingPunct="1">
              <a:spcAft>
                <a:spcPts val="0"/>
              </a:spcAft>
              <a:defRPr/>
            </a:pPr>
            <a:r>
              <a:rPr lang="en-US" sz="4400" dirty="0">
                <a:solidFill>
                  <a:srgbClr val="749805"/>
                </a:solidFill>
                <a:ea typeface="+mj-ea"/>
                <a:cs typeface="+mj-cs"/>
              </a:rPr>
              <a:t>We behave in Canada as if we have all this . . . </a:t>
            </a:r>
          </a:p>
        </p:txBody>
      </p:sp>
      <p:sp>
        <p:nvSpPr>
          <p:cNvPr id="37893" name="TextBox 1"/>
          <p:cNvSpPr txBox="1">
            <a:spLocks noChangeArrowheads="1"/>
          </p:cNvSpPr>
          <p:nvPr/>
        </p:nvSpPr>
        <p:spPr bwMode="auto">
          <a:xfrm>
            <a:off x="7794625" y="2857500"/>
            <a:ext cx="1165225" cy="2308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p:txBody>
      </p:sp>
      <p:pic>
        <p:nvPicPr>
          <p:cNvPr id="378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675" y="1420813"/>
            <a:ext cx="1981200"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3898900"/>
            <a:ext cx="1981200"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TextBox 6"/>
          <p:cNvSpPr txBox="1">
            <a:spLocks noChangeArrowheads="1"/>
          </p:cNvSpPr>
          <p:nvPr/>
        </p:nvSpPr>
        <p:spPr bwMode="auto">
          <a:xfrm>
            <a:off x="3856038" y="1468438"/>
            <a:ext cx="258445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4800" b="1" dirty="0">
                <a:solidFill>
                  <a:srgbClr val="FF0000"/>
                </a:solidFill>
              </a:rPr>
              <a:t>5 planets</a:t>
            </a:r>
          </a:p>
        </p:txBody>
      </p:sp>
    </p:spTree>
    <p:extLst>
      <p:ext uri="{BB962C8B-B14F-4D97-AF65-F5344CB8AC3E}">
        <p14:creationId xmlns:p14="http://schemas.microsoft.com/office/powerpoint/2010/main" val="86201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1446213"/>
            <a:ext cx="4960938" cy="525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p:nvPr>
        </p:nvSpPr>
        <p:spPr>
          <a:xfrm>
            <a:off x="1341438" y="292100"/>
            <a:ext cx="7497762" cy="1143000"/>
          </a:xfrm>
        </p:spPr>
        <p:txBody>
          <a:bodyPr>
            <a:noAutofit/>
          </a:bodyPr>
          <a:lstStyle/>
          <a:p>
            <a:pPr eaLnBrk="1" fontAlgn="auto" hangingPunct="1">
              <a:spcAft>
                <a:spcPts val="0"/>
              </a:spcAft>
              <a:defRPr/>
            </a:pPr>
            <a:r>
              <a:rPr lang="en-US" sz="4800" dirty="0">
                <a:solidFill>
                  <a:srgbClr val="749805"/>
                </a:solidFill>
                <a:ea typeface="+mj-ea"/>
                <a:cs typeface="+mj-cs"/>
              </a:rPr>
              <a:t>. . . but this is what </a:t>
            </a:r>
            <a:br>
              <a:rPr lang="en-US" sz="4800" dirty="0">
                <a:solidFill>
                  <a:srgbClr val="749805"/>
                </a:solidFill>
                <a:ea typeface="+mj-ea"/>
                <a:cs typeface="+mj-cs"/>
              </a:rPr>
            </a:br>
            <a:r>
              <a:rPr lang="en-US" sz="4800" dirty="0">
                <a:solidFill>
                  <a:srgbClr val="749805"/>
                </a:solidFill>
                <a:ea typeface="+mj-ea"/>
                <a:cs typeface="+mj-cs"/>
              </a:rPr>
              <a:t>we actually have</a:t>
            </a:r>
          </a:p>
        </p:txBody>
      </p:sp>
    </p:spTree>
    <p:extLst>
      <p:ext uri="{BB962C8B-B14F-4D97-AF65-F5344CB8AC3E}">
        <p14:creationId xmlns:p14="http://schemas.microsoft.com/office/powerpoint/2010/main" val="186140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55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p:nvPr/>
        </p:nvSpPr>
        <p:spPr>
          <a:xfrm>
            <a:off x="5987329" y="1984539"/>
            <a:ext cx="1916398" cy="476289"/>
          </a:xfrm>
          <a:prstGeom prst="ellipse">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1" name="TextBox 5"/>
          <p:cNvSpPr txBox="1">
            <a:spLocks noChangeArrowheads="1"/>
          </p:cNvSpPr>
          <p:nvPr/>
        </p:nvSpPr>
        <p:spPr bwMode="auto">
          <a:xfrm flipH="1">
            <a:off x="260350" y="6488113"/>
            <a:ext cx="78470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News Gothic MT" charset="0"/>
                <a:ea typeface="ＭＳ Ｐゴシック" charset="0"/>
                <a:cs typeface="ＭＳ Ｐゴシック" charset="0"/>
              </a:defRPr>
            </a:lvl1pPr>
            <a:lvl2pPr marL="742950" indent="-285750">
              <a:defRPr>
                <a:solidFill>
                  <a:schemeClr val="tx1"/>
                </a:solidFill>
                <a:latin typeface="News Gothic MT" charset="0"/>
                <a:ea typeface="ＭＳ Ｐゴシック" charset="0"/>
              </a:defRPr>
            </a:lvl2pPr>
            <a:lvl3pPr marL="1143000" indent="-228600">
              <a:defRPr>
                <a:solidFill>
                  <a:schemeClr val="tx1"/>
                </a:solidFill>
                <a:latin typeface="News Gothic MT" charset="0"/>
                <a:ea typeface="ＭＳ Ｐゴシック" charset="0"/>
              </a:defRPr>
            </a:lvl3pPr>
            <a:lvl4pPr marL="1600200" indent="-228600">
              <a:defRPr>
                <a:solidFill>
                  <a:schemeClr val="tx1"/>
                </a:solidFill>
                <a:latin typeface="News Gothic MT" charset="0"/>
                <a:ea typeface="ＭＳ Ｐゴシック" charset="0"/>
              </a:defRPr>
            </a:lvl4pPr>
            <a:lvl5pPr marL="2057400" indent="-228600">
              <a:defRPr>
                <a:solidFill>
                  <a:schemeClr val="tx1"/>
                </a:solidFill>
                <a:latin typeface="News Gothic MT" charset="0"/>
                <a:ea typeface="ＭＳ Ｐゴシック" charset="0"/>
              </a:defRPr>
            </a:lvl5pPr>
            <a:lvl6pPr marL="2514600" indent="-228600" fontAlgn="base">
              <a:spcBef>
                <a:spcPct val="0"/>
              </a:spcBef>
              <a:spcAft>
                <a:spcPct val="0"/>
              </a:spcAft>
              <a:defRPr>
                <a:solidFill>
                  <a:schemeClr val="tx1"/>
                </a:solidFill>
                <a:latin typeface="News Gothic MT" charset="0"/>
                <a:ea typeface="ＭＳ Ｐゴシック" charset="0"/>
              </a:defRPr>
            </a:lvl6pPr>
            <a:lvl7pPr marL="2971800" indent="-228600" fontAlgn="base">
              <a:spcBef>
                <a:spcPct val="0"/>
              </a:spcBef>
              <a:spcAft>
                <a:spcPct val="0"/>
              </a:spcAft>
              <a:defRPr>
                <a:solidFill>
                  <a:schemeClr val="tx1"/>
                </a:solidFill>
                <a:latin typeface="News Gothic MT" charset="0"/>
                <a:ea typeface="ＭＳ Ｐゴシック" charset="0"/>
              </a:defRPr>
            </a:lvl7pPr>
            <a:lvl8pPr marL="3429000" indent="-228600" fontAlgn="base">
              <a:spcBef>
                <a:spcPct val="0"/>
              </a:spcBef>
              <a:spcAft>
                <a:spcPct val="0"/>
              </a:spcAft>
              <a:defRPr>
                <a:solidFill>
                  <a:schemeClr val="tx1"/>
                </a:solidFill>
                <a:latin typeface="News Gothic MT" charset="0"/>
                <a:ea typeface="ＭＳ Ｐゴシック" charset="0"/>
              </a:defRPr>
            </a:lvl8pPr>
            <a:lvl9pPr marL="3886200" indent="-228600" fontAlgn="base">
              <a:spcBef>
                <a:spcPct val="0"/>
              </a:spcBef>
              <a:spcAft>
                <a:spcPct val="0"/>
              </a:spcAft>
              <a:defRPr>
                <a:solidFill>
                  <a:schemeClr val="tx1"/>
                </a:solidFill>
                <a:latin typeface="News Gothic MT" charset="0"/>
                <a:ea typeface="ＭＳ Ｐゴシック" charset="0"/>
              </a:defRPr>
            </a:lvl9pPr>
          </a:lstStyle>
          <a:p>
            <a:pPr algn="ctr"/>
            <a:r>
              <a:rPr lang="en-US" b="1">
                <a:hlinkClick r:id="rId4"/>
              </a:rPr>
              <a:t>https://www.overshootday.org/newsroom/country-overshoot-days/</a:t>
            </a:r>
            <a:r>
              <a:rPr lang="en-US" b="1"/>
              <a:t> </a:t>
            </a:r>
          </a:p>
        </p:txBody>
      </p:sp>
    </p:spTree>
    <p:extLst>
      <p:ext uri="{BB962C8B-B14F-4D97-AF65-F5344CB8AC3E}">
        <p14:creationId xmlns:p14="http://schemas.microsoft.com/office/powerpoint/2010/main" val="3382157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2"/>
          <p:cNvSpPr>
            <a:spLocks noGrp="1"/>
          </p:cNvSpPr>
          <p:nvPr>
            <p:ph type="title"/>
          </p:nvPr>
        </p:nvSpPr>
        <p:spPr>
          <a:xfrm>
            <a:off x="1524000" y="107950"/>
            <a:ext cx="7288404" cy="1336675"/>
          </a:xfrm>
        </p:spPr>
        <p:txBody>
          <a:bodyPr/>
          <a:lstStyle/>
          <a:p>
            <a:pPr eaLnBrk="1" hangingPunct="1"/>
            <a:r>
              <a:rPr lang="en-US" dirty="0">
                <a:latin typeface="News Gothic MT" charset="0"/>
              </a:rPr>
              <a:t>All this is driven by three powerful forces . . .</a:t>
            </a:r>
          </a:p>
        </p:txBody>
      </p:sp>
      <p:sp>
        <p:nvSpPr>
          <p:cNvPr id="45058" name="Content Placeholder 3"/>
          <p:cNvSpPr>
            <a:spLocks noGrp="1"/>
          </p:cNvSpPr>
          <p:nvPr>
            <p:ph idx="1"/>
          </p:nvPr>
        </p:nvSpPr>
        <p:spPr>
          <a:xfrm>
            <a:off x="549275" y="1444625"/>
            <a:ext cx="8042275" cy="4343400"/>
          </a:xfrm>
        </p:spPr>
        <p:txBody>
          <a:bodyPr/>
          <a:lstStyle/>
          <a:p>
            <a:pPr eaLnBrk="1" hangingPunct="1"/>
            <a:r>
              <a:rPr lang="en-US" sz="2800" dirty="0">
                <a:latin typeface="News Gothic MT" charset="0"/>
              </a:rPr>
              <a:t>Economic growth*</a:t>
            </a:r>
          </a:p>
          <a:p>
            <a:pPr lvl="1" eaLnBrk="1" hangingPunct="1"/>
            <a:r>
              <a:rPr lang="en-US" sz="2400" dirty="0">
                <a:latin typeface="News Gothic MT" charset="0"/>
              </a:rPr>
              <a:t>Global GDP grew 14.5 x since 1950 (from 11.7 trillion in 1950 to well over $170 trillion in 2024) </a:t>
            </a:r>
          </a:p>
          <a:p>
            <a:pPr lvl="1" eaLnBrk="1" hangingPunct="1"/>
            <a:r>
              <a:rPr lang="en-US" sz="2400" dirty="0">
                <a:latin typeface="News Gothic MT" charset="0"/>
              </a:rPr>
              <a:t>Global GDP per capita grew 4.6 x from $4,600 in 1950 to $21,268 in 2024</a:t>
            </a:r>
          </a:p>
          <a:p>
            <a:pPr eaLnBrk="1" hangingPunct="1"/>
            <a:r>
              <a:rPr lang="en-US" sz="2800" dirty="0">
                <a:latin typeface="News Gothic MT" charset="0"/>
              </a:rPr>
              <a:t>Population growth</a:t>
            </a:r>
          </a:p>
          <a:p>
            <a:pPr lvl="1" eaLnBrk="1" hangingPunct="1"/>
            <a:r>
              <a:rPr lang="en-US" sz="2400" dirty="0">
                <a:latin typeface="News Gothic MT" charset="0"/>
              </a:rPr>
              <a:t>Global population grew 3.2 x since 1950 (from around 2.5 billion to 8 billion in 2023)</a:t>
            </a:r>
          </a:p>
          <a:p>
            <a:pPr eaLnBrk="1" hangingPunct="1"/>
            <a:r>
              <a:rPr lang="en-US" sz="2800" dirty="0">
                <a:latin typeface="News Gothic MT" charset="0"/>
              </a:rPr>
              <a:t>All enabled by the power of our technology</a:t>
            </a:r>
          </a:p>
        </p:txBody>
      </p:sp>
      <p:sp>
        <p:nvSpPr>
          <p:cNvPr id="45059" name="TextBox 4"/>
          <p:cNvSpPr txBox="1">
            <a:spLocks noChangeArrowheads="1"/>
          </p:cNvSpPr>
          <p:nvPr/>
        </p:nvSpPr>
        <p:spPr bwMode="auto">
          <a:xfrm>
            <a:off x="219843" y="6141636"/>
            <a:ext cx="512588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1800" b="1" dirty="0">
                <a:solidFill>
                  <a:schemeClr val="bg1"/>
                </a:solidFill>
              </a:rPr>
              <a:t>* expressed in international-$ in 2021 prices</a:t>
            </a:r>
          </a:p>
        </p:txBody>
      </p:sp>
      <p:sp>
        <p:nvSpPr>
          <p:cNvPr id="2" name="TextBox 1">
            <a:extLst>
              <a:ext uri="{FF2B5EF4-FFF2-40B4-BE49-F238E27FC236}">
                <a16:creationId xmlns:a16="http://schemas.microsoft.com/office/drawing/2014/main" id="{EB2149AE-1A99-2387-B8BB-0B0566BA1605}"/>
              </a:ext>
            </a:extLst>
          </p:cNvPr>
          <p:cNvSpPr txBox="1"/>
          <p:nvPr/>
        </p:nvSpPr>
        <p:spPr>
          <a:xfrm>
            <a:off x="5546690" y="6309881"/>
            <a:ext cx="3377467" cy="400110"/>
          </a:xfrm>
          <a:prstGeom prst="rect">
            <a:avLst/>
          </a:prstGeom>
          <a:noFill/>
        </p:spPr>
        <p:txBody>
          <a:bodyPr wrap="square" rtlCol="0">
            <a:spAutoFit/>
          </a:bodyPr>
          <a:lstStyle/>
          <a:p>
            <a:r>
              <a:rPr lang="en-US" sz="2000" dirty="0">
                <a:latin typeface="+mj-lt"/>
              </a:rPr>
              <a:t>Source: Our World in Data</a:t>
            </a:r>
          </a:p>
        </p:txBody>
      </p:sp>
    </p:spTree>
    <p:extLst>
      <p:ext uri="{BB962C8B-B14F-4D97-AF65-F5344CB8AC3E}">
        <p14:creationId xmlns:p14="http://schemas.microsoft.com/office/powerpoint/2010/main" val="361804642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524000" y="60325"/>
            <a:ext cx="7067550" cy="1336675"/>
          </a:xfrm>
        </p:spPr>
        <p:txBody>
          <a:bodyPr/>
          <a:lstStyle/>
          <a:p>
            <a:pPr eaLnBrk="1" hangingPunct="1"/>
            <a:r>
              <a:rPr lang="en-US">
                <a:latin typeface="News Gothic MT" charset="0"/>
              </a:rPr>
              <a:t>. . . .operating massively and rapidly</a:t>
            </a:r>
          </a:p>
        </p:txBody>
      </p:sp>
      <p:pic>
        <p:nvPicPr>
          <p:cNvPr id="471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376363"/>
            <a:ext cx="4127500" cy="514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1376363"/>
            <a:ext cx="4386262" cy="514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8" name="TextBox 6"/>
          <p:cNvSpPr txBox="1">
            <a:spLocks noChangeArrowheads="1"/>
          </p:cNvSpPr>
          <p:nvPr/>
        </p:nvSpPr>
        <p:spPr bwMode="auto">
          <a:xfrm>
            <a:off x="1176338" y="6518275"/>
            <a:ext cx="669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1800" b="1">
                <a:solidFill>
                  <a:srgbClr val="FFFFFF"/>
                </a:solidFill>
              </a:rPr>
              <a:t>The Great Acceleration </a:t>
            </a:r>
            <a:r>
              <a:rPr lang="mr-IN" sz="1800" b="1">
                <a:solidFill>
                  <a:srgbClr val="FFFFFF"/>
                </a:solidFill>
              </a:rPr>
              <a:t>–</a:t>
            </a:r>
            <a:r>
              <a:rPr lang="en-US" sz="1800" b="1">
                <a:solidFill>
                  <a:srgbClr val="FFFFFF"/>
                </a:solidFill>
              </a:rPr>
              <a:t> Steffen et al. 2015</a:t>
            </a:r>
          </a:p>
        </p:txBody>
      </p:sp>
    </p:spTree>
    <p:extLst>
      <p:ext uri="{BB962C8B-B14F-4D97-AF65-F5344CB8AC3E}">
        <p14:creationId xmlns:p14="http://schemas.microsoft.com/office/powerpoint/2010/main" val="18440807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9BB5-F611-20C8-1731-DD747E76F425}"/>
              </a:ext>
            </a:extLst>
          </p:cNvPr>
          <p:cNvSpPr>
            <a:spLocks noGrp="1"/>
          </p:cNvSpPr>
          <p:nvPr>
            <p:ph type="title"/>
          </p:nvPr>
        </p:nvSpPr>
        <p:spPr/>
        <p:txBody>
          <a:bodyPr/>
          <a:lstStyle/>
          <a:p>
            <a:r>
              <a:rPr lang="en-US" sz="5400" dirty="0"/>
              <a:t>Outline</a:t>
            </a:r>
          </a:p>
        </p:txBody>
      </p:sp>
      <p:sp>
        <p:nvSpPr>
          <p:cNvPr id="3" name="Content Placeholder 2">
            <a:extLst>
              <a:ext uri="{FF2B5EF4-FFF2-40B4-BE49-F238E27FC236}">
                <a16:creationId xmlns:a16="http://schemas.microsoft.com/office/drawing/2014/main" id="{E6B9E975-69DB-81CA-B884-3CD872DD3429}"/>
              </a:ext>
            </a:extLst>
          </p:cNvPr>
          <p:cNvSpPr>
            <a:spLocks noGrp="1"/>
          </p:cNvSpPr>
          <p:nvPr>
            <p:ph idx="1"/>
          </p:nvPr>
        </p:nvSpPr>
        <p:spPr>
          <a:xfrm>
            <a:off x="549275" y="1444625"/>
            <a:ext cx="8042275" cy="4783455"/>
          </a:xfrm>
        </p:spPr>
        <p:txBody>
          <a:bodyPr/>
          <a:lstStyle/>
          <a:p>
            <a:pPr marL="457200" lvl="0" indent="-457200">
              <a:buFont typeface="+mj-lt"/>
              <a:buAutoNum type="arabicPeriod"/>
            </a:pPr>
            <a:r>
              <a:rPr lang="en-CA" dirty="0"/>
              <a:t>The planetary crisis is real - and profound</a:t>
            </a:r>
          </a:p>
          <a:p>
            <a:pPr marL="806450" lvl="1" indent="-457200">
              <a:buFont typeface="+mj-lt"/>
              <a:buAutoNum type="alphaLcParenR"/>
            </a:pPr>
            <a:r>
              <a:rPr lang="en-CA" dirty="0"/>
              <a:t>The </a:t>
            </a:r>
            <a:r>
              <a:rPr lang="en-CA" dirty="0" err="1"/>
              <a:t>polycrisis</a:t>
            </a:r>
            <a:endParaRPr lang="en-CA" dirty="0"/>
          </a:p>
          <a:p>
            <a:pPr marL="457200" indent="-457200">
              <a:buFont typeface="+mj-lt"/>
              <a:buAutoNum type="arabicPeriod"/>
            </a:pPr>
            <a:r>
              <a:rPr lang="en-CA" dirty="0"/>
              <a:t>We need to </a:t>
            </a:r>
            <a:r>
              <a:rPr lang="en-CA" dirty="0" err="1"/>
              <a:t>change:Towards</a:t>
            </a:r>
            <a:r>
              <a:rPr lang="en-CA" dirty="0"/>
              <a:t> a Wellbeing society</a:t>
            </a:r>
          </a:p>
          <a:p>
            <a:pPr marL="457200" indent="-457200">
              <a:buFont typeface="+mj-lt"/>
              <a:buAutoNum type="arabicPeriod"/>
            </a:pPr>
            <a:r>
              <a:rPr lang="en-CA" dirty="0"/>
              <a:t>Implications for urban development</a:t>
            </a:r>
          </a:p>
          <a:p>
            <a:pPr marL="806450" lvl="1" indent="-457200">
              <a:buFont typeface="+mj-lt"/>
              <a:buAutoNum type="alphaLcParenR"/>
            </a:pPr>
            <a:r>
              <a:rPr lang="en-CA" dirty="0"/>
              <a:t>One Planet communities</a:t>
            </a:r>
          </a:p>
          <a:p>
            <a:pPr marL="806450" lvl="1" indent="-457200">
              <a:buFont typeface="+mj-lt"/>
              <a:buAutoNum type="alphaLcParenR"/>
            </a:pPr>
            <a:r>
              <a:rPr lang="en-CA" dirty="0"/>
              <a:t>Ecological impacts of different urban forms</a:t>
            </a:r>
          </a:p>
          <a:p>
            <a:pPr marL="806450" lvl="1" indent="-457200">
              <a:buFont typeface="+mj-lt"/>
              <a:buAutoNum type="alphaLcParenR"/>
            </a:pPr>
            <a:r>
              <a:rPr lang="en-CA" dirty="0"/>
              <a:t>Healthy communities</a:t>
            </a:r>
          </a:p>
          <a:p>
            <a:pPr marL="457200" indent="-457200">
              <a:buFont typeface="+mj-lt"/>
              <a:buAutoNum type="arabicPeriod"/>
            </a:pPr>
            <a:r>
              <a:rPr lang="en-CA" dirty="0"/>
              <a:t>Shouldn’t we be talking about this? Ideas for deepening democracy</a:t>
            </a:r>
          </a:p>
          <a:p>
            <a:endParaRPr lang="en-US" dirty="0"/>
          </a:p>
        </p:txBody>
      </p:sp>
    </p:spTree>
    <p:extLst>
      <p:ext uri="{BB962C8B-B14F-4D97-AF65-F5344CB8AC3E}">
        <p14:creationId xmlns:p14="http://schemas.microsoft.com/office/powerpoint/2010/main" val="76171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8216-46F9-4908-C4FF-686A3896823D}"/>
              </a:ext>
            </a:extLst>
          </p:cNvPr>
          <p:cNvSpPr>
            <a:spLocks noGrp="1"/>
          </p:cNvSpPr>
          <p:nvPr>
            <p:ph type="title"/>
          </p:nvPr>
        </p:nvSpPr>
        <p:spPr>
          <a:xfrm>
            <a:off x="1038225" y="2341011"/>
            <a:ext cx="7067550" cy="1336675"/>
          </a:xfrm>
        </p:spPr>
        <p:txBody>
          <a:bodyPr/>
          <a:lstStyle/>
          <a:p>
            <a:r>
              <a:rPr lang="en-US" dirty="0"/>
              <a:t>1 a) The </a:t>
            </a:r>
            <a:r>
              <a:rPr lang="en-US" dirty="0" err="1"/>
              <a:t>polycrisis</a:t>
            </a:r>
            <a:endParaRPr lang="en-US" dirty="0"/>
          </a:p>
        </p:txBody>
      </p:sp>
    </p:spTree>
    <p:extLst>
      <p:ext uri="{BB962C8B-B14F-4D97-AF65-F5344CB8AC3E}">
        <p14:creationId xmlns:p14="http://schemas.microsoft.com/office/powerpoint/2010/main" val="410195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450"/>
            <a:ext cx="7067550" cy="1089030"/>
          </a:xfrm>
        </p:spPr>
        <p:txBody>
          <a:bodyPr/>
          <a:lstStyle/>
          <a:p>
            <a:r>
              <a:rPr lang="en-CA" sz="4800" dirty="0"/>
              <a:t>A confluence of challenges</a:t>
            </a:r>
            <a:endParaRPr lang="en-US" sz="8800" dirty="0"/>
          </a:p>
        </p:txBody>
      </p:sp>
      <p:sp>
        <p:nvSpPr>
          <p:cNvPr id="3" name="Content Placeholder 2"/>
          <p:cNvSpPr>
            <a:spLocks noGrp="1"/>
          </p:cNvSpPr>
          <p:nvPr>
            <p:ph idx="1"/>
          </p:nvPr>
        </p:nvSpPr>
        <p:spPr>
          <a:xfrm>
            <a:off x="549275" y="1541480"/>
            <a:ext cx="8042275" cy="5174748"/>
          </a:xfrm>
        </p:spPr>
        <p:txBody>
          <a:bodyPr/>
          <a:lstStyle/>
          <a:p>
            <a:r>
              <a:rPr lang="en-CA" dirty="0"/>
              <a:t>“We have started 2023 staring down the barrel of </a:t>
            </a:r>
            <a:r>
              <a:rPr lang="en-CA" dirty="0">
                <a:solidFill>
                  <a:srgbClr val="FF0000"/>
                </a:solidFill>
              </a:rPr>
              <a:t>a confluence of challenges unlike any other in our lifetimes</a:t>
            </a:r>
            <a:r>
              <a:rPr lang="en-CA" dirty="0"/>
              <a:t>. Wars grind on. The climate crisis burns on. Extreme wealth and extreme poverty rage on. The gulf between the haves and have-nots is cleaving societies, countries and our wider world. Epic geopolitical divisions are undermining global solidarity and trust.</a:t>
            </a:r>
            <a:r>
              <a:rPr lang="en-CA" i="1" dirty="0"/>
              <a:t>”</a:t>
            </a:r>
            <a:endParaRPr lang="en-CA" dirty="0"/>
          </a:p>
          <a:p>
            <a:pPr marL="0" indent="0" algn="r">
              <a:buNone/>
            </a:pPr>
            <a:r>
              <a:rPr lang="en-CA" i="1" dirty="0"/>
              <a:t>UN Secretary-General's briefing to the General Assembly on Priorities for 2023, </a:t>
            </a:r>
            <a:r>
              <a:rPr lang="en-GB" i="1" dirty="0"/>
              <a:t>6 February 2023</a:t>
            </a:r>
            <a:endParaRPr lang="en-CA" i="1" dirty="0"/>
          </a:p>
          <a:p>
            <a:r>
              <a:rPr lang="en-US" dirty="0">
                <a:solidFill>
                  <a:srgbClr val="FF0000"/>
                </a:solidFill>
              </a:rPr>
              <a:t>And that was 2.5 years ago, since when its gotten worse!</a:t>
            </a:r>
          </a:p>
        </p:txBody>
      </p:sp>
    </p:spTree>
    <p:extLst>
      <p:ext uri="{BB962C8B-B14F-4D97-AF65-F5344CB8AC3E}">
        <p14:creationId xmlns:p14="http://schemas.microsoft.com/office/powerpoint/2010/main" val="1624975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41" y="513978"/>
            <a:ext cx="7432039" cy="918903"/>
          </a:xfrm>
        </p:spPr>
        <p:txBody>
          <a:bodyPr/>
          <a:lstStyle/>
          <a:p>
            <a:r>
              <a:rPr lang="en-US" sz="4400" dirty="0"/>
              <a:t>The Anthropocene is just one part of the  </a:t>
            </a:r>
            <a:r>
              <a:rPr lang="en-US" sz="4400" dirty="0" err="1"/>
              <a:t>polycrisis</a:t>
            </a:r>
            <a:endParaRPr lang="en-US" sz="4400" dirty="0"/>
          </a:p>
        </p:txBody>
      </p:sp>
      <p:sp>
        <p:nvSpPr>
          <p:cNvPr id="3" name="Content Placeholder 2"/>
          <p:cNvSpPr>
            <a:spLocks noGrp="1"/>
          </p:cNvSpPr>
          <p:nvPr>
            <p:ph sz="half" idx="1"/>
          </p:nvPr>
        </p:nvSpPr>
        <p:spPr>
          <a:xfrm>
            <a:off x="549277" y="1864698"/>
            <a:ext cx="3840480" cy="4513876"/>
          </a:xfrm>
        </p:spPr>
        <p:txBody>
          <a:bodyPr>
            <a:noAutofit/>
          </a:bodyPr>
          <a:lstStyle/>
          <a:p>
            <a:pPr>
              <a:spcBef>
                <a:spcPts val="600"/>
              </a:spcBef>
              <a:spcAft>
                <a:spcPts val="600"/>
              </a:spcAft>
            </a:pPr>
            <a:r>
              <a:rPr lang="en-US" sz="2400" dirty="0"/>
              <a:t>climate heating</a:t>
            </a:r>
          </a:p>
          <a:p>
            <a:pPr>
              <a:spcBef>
                <a:spcPts val="600"/>
              </a:spcBef>
              <a:spcAft>
                <a:spcPts val="600"/>
              </a:spcAft>
            </a:pPr>
            <a:r>
              <a:rPr lang="en-US" sz="2400" dirty="0"/>
              <a:t>biodiversity loss</a:t>
            </a:r>
          </a:p>
          <a:p>
            <a:pPr>
              <a:spcBef>
                <a:spcPts val="600"/>
              </a:spcBef>
              <a:spcAft>
                <a:spcPts val="600"/>
              </a:spcAft>
            </a:pPr>
            <a:r>
              <a:rPr lang="en-US" sz="2400" dirty="0"/>
              <a:t>pandemics</a:t>
            </a:r>
          </a:p>
          <a:p>
            <a:pPr>
              <a:spcBef>
                <a:spcPts val="600"/>
              </a:spcBef>
              <a:spcAft>
                <a:spcPts val="600"/>
              </a:spcAft>
            </a:pPr>
            <a:r>
              <a:rPr lang="en-US" sz="2400" dirty="0"/>
              <a:t>widening economic inequalities</a:t>
            </a:r>
          </a:p>
          <a:p>
            <a:pPr>
              <a:spcBef>
                <a:spcPts val="600"/>
              </a:spcBef>
              <a:spcAft>
                <a:spcPts val="600"/>
              </a:spcAft>
            </a:pPr>
            <a:r>
              <a:rPr lang="en-US" sz="2400" dirty="0"/>
              <a:t>financial system instability</a:t>
            </a:r>
          </a:p>
          <a:p>
            <a:pPr>
              <a:spcBef>
                <a:spcPts val="600"/>
              </a:spcBef>
              <a:spcAft>
                <a:spcPts val="600"/>
              </a:spcAft>
            </a:pPr>
            <a:r>
              <a:rPr lang="en-US" sz="2400" dirty="0"/>
              <a:t>ideological extremism</a:t>
            </a:r>
          </a:p>
        </p:txBody>
      </p:sp>
      <p:sp>
        <p:nvSpPr>
          <p:cNvPr id="4" name="Content Placeholder 3"/>
          <p:cNvSpPr>
            <a:spLocks noGrp="1"/>
          </p:cNvSpPr>
          <p:nvPr>
            <p:ph sz="half" idx="2"/>
          </p:nvPr>
        </p:nvSpPr>
        <p:spPr>
          <a:xfrm>
            <a:off x="4389757" y="1857454"/>
            <a:ext cx="4201796" cy="4020379"/>
          </a:xfrm>
        </p:spPr>
        <p:txBody>
          <a:bodyPr>
            <a:normAutofit/>
          </a:bodyPr>
          <a:lstStyle/>
          <a:p>
            <a:pPr>
              <a:spcBef>
                <a:spcPts val="600"/>
              </a:spcBef>
              <a:spcAft>
                <a:spcPts val="600"/>
              </a:spcAft>
            </a:pPr>
            <a:r>
              <a:rPr lang="en-US" sz="2400" dirty="0"/>
              <a:t>pernicious social impacts of digitalization</a:t>
            </a:r>
          </a:p>
          <a:p>
            <a:pPr>
              <a:spcBef>
                <a:spcPts val="600"/>
              </a:spcBef>
              <a:spcAft>
                <a:spcPts val="600"/>
              </a:spcAft>
            </a:pPr>
            <a:r>
              <a:rPr lang="en-US" sz="2400" dirty="0"/>
              <a:t>cyber attacks</a:t>
            </a:r>
          </a:p>
          <a:p>
            <a:pPr>
              <a:spcBef>
                <a:spcPts val="600"/>
              </a:spcBef>
              <a:spcAft>
                <a:spcPts val="600"/>
              </a:spcAft>
            </a:pPr>
            <a:r>
              <a:rPr lang="en-US" sz="2400" dirty="0"/>
              <a:t>mounting social and political unrest</a:t>
            </a:r>
          </a:p>
          <a:p>
            <a:pPr>
              <a:spcBef>
                <a:spcPts val="600"/>
              </a:spcBef>
              <a:spcAft>
                <a:spcPts val="600"/>
              </a:spcAft>
            </a:pPr>
            <a:r>
              <a:rPr lang="en-US" sz="2400" dirty="0"/>
              <a:t>large-scale forced migrations and </a:t>
            </a:r>
          </a:p>
          <a:p>
            <a:pPr>
              <a:spcBef>
                <a:spcPts val="600"/>
              </a:spcBef>
              <a:spcAft>
                <a:spcPts val="600"/>
              </a:spcAft>
            </a:pPr>
            <a:r>
              <a:rPr lang="en-US" sz="2400" dirty="0"/>
              <a:t>an escalating danger of nuclear war.”</a:t>
            </a:r>
            <a:endParaRPr lang="en-CA" sz="2400" dirty="0"/>
          </a:p>
        </p:txBody>
      </p:sp>
      <p:sp>
        <p:nvSpPr>
          <p:cNvPr id="5" name="TextBox 4"/>
          <p:cNvSpPr txBox="1"/>
          <p:nvPr/>
        </p:nvSpPr>
        <p:spPr>
          <a:xfrm>
            <a:off x="549277" y="1334234"/>
            <a:ext cx="7915973" cy="523220"/>
          </a:xfrm>
          <a:prstGeom prst="rect">
            <a:avLst/>
          </a:prstGeom>
          <a:noFill/>
        </p:spPr>
        <p:txBody>
          <a:bodyPr wrap="square" rtlCol="0">
            <a:spAutoFit/>
          </a:bodyPr>
          <a:lstStyle/>
          <a:p>
            <a:pPr algn="ctr"/>
            <a:r>
              <a:rPr lang="en-US" sz="2800" b="1" dirty="0"/>
              <a:t>We face the following global systemic risks: </a:t>
            </a:r>
          </a:p>
        </p:txBody>
      </p:sp>
      <p:sp>
        <p:nvSpPr>
          <p:cNvPr id="10" name="TextBox 9"/>
          <p:cNvSpPr txBox="1"/>
          <p:nvPr/>
        </p:nvSpPr>
        <p:spPr>
          <a:xfrm>
            <a:off x="1600201" y="5963075"/>
            <a:ext cx="7106609" cy="830997"/>
          </a:xfrm>
          <a:prstGeom prst="rect">
            <a:avLst/>
          </a:prstGeom>
          <a:noFill/>
        </p:spPr>
        <p:txBody>
          <a:bodyPr wrap="square" rtlCol="0">
            <a:spAutoFit/>
          </a:bodyPr>
          <a:lstStyle/>
          <a:p>
            <a:pPr algn="r"/>
            <a:r>
              <a:rPr lang="en-US" sz="2400" b="1" dirty="0">
                <a:solidFill>
                  <a:schemeClr val="bg1"/>
                </a:solidFill>
              </a:rPr>
              <a:t>Cascade Institute and Institute for </a:t>
            </a:r>
          </a:p>
          <a:p>
            <a:pPr algn="r"/>
            <a:r>
              <a:rPr lang="en-US" sz="2400" b="1" dirty="0">
                <a:solidFill>
                  <a:schemeClr val="bg1"/>
                </a:solidFill>
              </a:rPr>
              <a:t>Advanced Sustainability Studies, July 2022 </a:t>
            </a:r>
          </a:p>
        </p:txBody>
      </p:sp>
    </p:spTree>
    <p:extLst>
      <p:ext uri="{BB962C8B-B14F-4D97-AF65-F5344CB8AC3E}">
        <p14:creationId xmlns:p14="http://schemas.microsoft.com/office/powerpoint/2010/main" val="2846545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7951"/>
            <a:ext cx="7067550" cy="822524"/>
          </a:xfrm>
        </p:spPr>
        <p:txBody>
          <a:bodyPr/>
          <a:lstStyle/>
          <a:p>
            <a:r>
              <a:rPr lang="en-US" sz="4800" dirty="0"/>
              <a:t>A </a:t>
            </a:r>
            <a:r>
              <a:rPr lang="en-US" sz="4800" dirty="0" err="1"/>
              <a:t>polycrisis</a:t>
            </a:r>
            <a:r>
              <a:rPr lang="en-US" sz="4800" dirty="0"/>
              <a:t> is . . . </a:t>
            </a:r>
          </a:p>
        </p:txBody>
      </p:sp>
      <p:sp>
        <p:nvSpPr>
          <p:cNvPr id="3" name="Content Placeholder 2"/>
          <p:cNvSpPr>
            <a:spLocks noGrp="1"/>
          </p:cNvSpPr>
          <p:nvPr>
            <p:ph idx="1"/>
          </p:nvPr>
        </p:nvSpPr>
        <p:spPr>
          <a:xfrm>
            <a:off x="549275" y="1342113"/>
            <a:ext cx="8042275" cy="4343400"/>
          </a:xfrm>
        </p:spPr>
        <p:txBody>
          <a:bodyPr/>
          <a:lstStyle/>
          <a:p>
            <a:r>
              <a:rPr lang="en-GB" dirty="0"/>
              <a:t>not just a set of isolated crises happening at the same time</a:t>
            </a:r>
            <a:r>
              <a:rPr lang="en-CA" dirty="0"/>
              <a:t>, but </a:t>
            </a:r>
            <a:r>
              <a:rPr lang="en-GB" dirty="0"/>
              <a:t>a set of interacting crises that are “producing far greater harm together than the sum of harms they’d produce in isolation” </a:t>
            </a:r>
          </a:p>
          <a:p>
            <a:r>
              <a:rPr lang="en-US" dirty="0"/>
              <a:t>These crises “</a:t>
            </a:r>
            <a:r>
              <a:rPr lang="en-GB" dirty="0"/>
              <a:t>simultaneously span natural, political, economic and technological systems, because they’re driven by a multiplicity of underlying ‘systemic risks’.” </a:t>
            </a:r>
          </a:p>
          <a:p>
            <a:r>
              <a:rPr lang="en-GB" dirty="0"/>
              <a:t>Moreover, those crises “are not only worse than they were one or two decades ago, they’re also getting worse faster”</a:t>
            </a:r>
          </a:p>
          <a:p>
            <a:pPr marL="0" indent="0" algn="r">
              <a:buNone/>
            </a:pPr>
            <a:r>
              <a:rPr lang="en-GB" sz="2000" b="0" i="1" dirty="0"/>
              <a:t>Homer-Dixon, Lawrence and </a:t>
            </a:r>
            <a:r>
              <a:rPr lang="en-GB" sz="2000" b="0" i="1" dirty="0" err="1"/>
              <a:t>Janzwood</a:t>
            </a:r>
            <a:r>
              <a:rPr lang="en-GB" sz="2000" b="0" i="1" dirty="0"/>
              <a:t>,                                                 Globe and Mail, 18 Feb 2023 </a:t>
            </a:r>
            <a:r>
              <a:rPr lang="en-CA" sz="2000" b="0" i="1" dirty="0"/>
              <a:t> </a:t>
            </a:r>
            <a:endParaRPr lang="en-US" sz="2000" b="0" i="1" dirty="0"/>
          </a:p>
        </p:txBody>
      </p:sp>
    </p:spTree>
    <p:extLst>
      <p:ext uri="{BB962C8B-B14F-4D97-AF65-F5344CB8AC3E}">
        <p14:creationId xmlns:p14="http://schemas.microsoft.com/office/powerpoint/2010/main" val="377495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nchor="t"/>
          <a:lstStyle/>
          <a:p>
            <a:pPr eaLnBrk="1" hangingPunct="1"/>
            <a:r>
              <a:rPr lang="en-US">
                <a:latin typeface="Calibri" charset="0"/>
              </a:rPr>
              <a:t>. </a:t>
            </a:r>
          </a:p>
        </p:txBody>
      </p:sp>
      <p:sp>
        <p:nvSpPr>
          <p:cNvPr id="39938" name="Content Placeholder 2"/>
          <p:cNvSpPr>
            <a:spLocks noGrp="1"/>
          </p:cNvSpPr>
          <p:nvPr>
            <p:ph idx="1"/>
          </p:nvPr>
        </p:nvSpPr>
        <p:spPr>
          <a:xfrm>
            <a:off x="549275" y="1931988"/>
            <a:ext cx="8042275" cy="4343400"/>
          </a:xfrm>
        </p:spPr>
        <p:txBody>
          <a:bodyPr/>
          <a:lstStyle/>
          <a:p>
            <a:pPr marL="80963" indent="0" algn="ctr" eaLnBrk="1" hangingPunct="1">
              <a:buFont typeface="Arial" charset="0"/>
              <a:buNone/>
            </a:pPr>
            <a:r>
              <a:rPr lang="en-US" sz="4000">
                <a:latin typeface="News Gothic MT" charset="0"/>
                <a:cs typeface="News Gothic MT" charset="0"/>
              </a:rPr>
              <a:t>It is the both the </a:t>
            </a:r>
            <a:r>
              <a:rPr lang="en-US" sz="4000">
                <a:solidFill>
                  <a:srgbClr val="FF0000"/>
                </a:solidFill>
                <a:latin typeface="News Gothic MT" charset="0"/>
                <a:cs typeface="News Gothic MT" charset="0"/>
              </a:rPr>
              <a:t>scale</a:t>
            </a:r>
            <a:r>
              <a:rPr lang="en-US" sz="4000">
                <a:latin typeface="News Gothic MT" charset="0"/>
                <a:cs typeface="News Gothic MT" charset="0"/>
              </a:rPr>
              <a:t> and </a:t>
            </a:r>
          </a:p>
          <a:p>
            <a:pPr marL="80963" indent="0" algn="ctr" eaLnBrk="1" hangingPunct="1">
              <a:buFont typeface="Arial" charset="0"/>
              <a:buNone/>
            </a:pPr>
            <a:r>
              <a:rPr lang="en-US" sz="4000">
                <a:latin typeface="News Gothic MT" charset="0"/>
                <a:cs typeface="News Gothic MT" charset="0"/>
              </a:rPr>
              <a:t>the </a:t>
            </a:r>
            <a:r>
              <a:rPr lang="en-US" sz="4000">
                <a:solidFill>
                  <a:srgbClr val="FF0000"/>
                </a:solidFill>
                <a:latin typeface="News Gothic MT" charset="0"/>
                <a:cs typeface="News Gothic MT" charset="0"/>
              </a:rPr>
              <a:t>rapidity</a:t>
            </a:r>
            <a:r>
              <a:rPr lang="en-US" sz="4000">
                <a:latin typeface="News Gothic MT" charset="0"/>
                <a:cs typeface="News Gothic MT" charset="0"/>
              </a:rPr>
              <a:t> of change </a:t>
            </a:r>
          </a:p>
          <a:p>
            <a:pPr marL="80963" indent="0" algn="ctr" eaLnBrk="1" hangingPunct="1">
              <a:buFont typeface="Arial" charset="0"/>
              <a:buNone/>
            </a:pPr>
            <a:r>
              <a:rPr lang="en-US" sz="4000">
                <a:latin typeface="News Gothic MT" charset="0"/>
                <a:cs typeface="News Gothic MT" charset="0"/>
              </a:rPr>
              <a:t>that matters</a:t>
            </a:r>
          </a:p>
        </p:txBody>
      </p:sp>
    </p:spTree>
    <p:extLst>
      <p:ext uri="{BB962C8B-B14F-4D97-AF65-F5344CB8AC3E}">
        <p14:creationId xmlns:p14="http://schemas.microsoft.com/office/powerpoint/2010/main" val="784159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Acceleration is itself accelerating</a:t>
            </a:r>
            <a:endParaRPr lang="en-US" dirty="0"/>
          </a:p>
        </p:txBody>
      </p:sp>
      <p:sp>
        <p:nvSpPr>
          <p:cNvPr id="3" name="Content Placeholder 2"/>
          <p:cNvSpPr>
            <a:spLocks noGrp="1"/>
          </p:cNvSpPr>
          <p:nvPr>
            <p:ph idx="1"/>
          </p:nvPr>
        </p:nvSpPr>
        <p:spPr>
          <a:xfrm>
            <a:off x="549275" y="1444625"/>
            <a:ext cx="8042275" cy="4343400"/>
          </a:xfrm>
        </p:spPr>
        <p:txBody>
          <a:bodyPr/>
          <a:lstStyle/>
          <a:p>
            <a:pPr>
              <a:spcBef>
                <a:spcPts val="600"/>
              </a:spcBef>
              <a:spcAft>
                <a:spcPts val="600"/>
              </a:spcAft>
            </a:pPr>
            <a:r>
              <a:rPr lang="en-CA" sz="2800" dirty="0"/>
              <a:t>“The speed of change is staggering”, </a:t>
            </a:r>
          </a:p>
          <a:p>
            <a:pPr>
              <a:spcBef>
                <a:spcPts val="600"/>
              </a:spcBef>
              <a:spcAft>
                <a:spcPts val="600"/>
              </a:spcAft>
            </a:pPr>
            <a:r>
              <a:rPr lang="en-CA" sz="2800" dirty="0"/>
              <a:t> “it has become clear that the world is facing a different context than it faced even ten years ago.” </a:t>
            </a:r>
          </a:p>
          <a:p>
            <a:pPr marL="0" indent="0">
              <a:spcBef>
                <a:spcPts val="600"/>
              </a:spcBef>
              <a:spcAft>
                <a:spcPts val="600"/>
              </a:spcAft>
              <a:buNone/>
            </a:pPr>
            <a:r>
              <a:rPr lang="en-CA" sz="2800" dirty="0"/>
              <a:t>This is due to </a:t>
            </a:r>
          </a:p>
          <a:p>
            <a:pPr>
              <a:spcBef>
                <a:spcPts val="600"/>
              </a:spcBef>
              <a:spcAft>
                <a:spcPts val="600"/>
              </a:spcAft>
            </a:pPr>
            <a:r>
              <a:rPr lang="en-CA" sz="2800" dirty="0"/>
              <a:t>“the rapid rate of change combined with technological developments, more frequent and devastating disasters and an increasingly turbulent geopolitical landscape.”</a:t>
            </a:r>
            <a:endParaRPr lang="en-US" dirty="0"/>
          </a:p>
          <a:p>
            <a:pPr marL="0" indent="0" algn="r">
              <a:spcBef>
                <a:spcPts val="600"/>
              </a:spcBef>
              <a:spcAft>
                <a:spcPts val="600"/>
              </a:spcAft>
              <a:buNone/>
            </a:pPr>
            <a:r>
              <a:rPr lang="en-US" i="1" dirty="0"/>
              <a:t>Navigating New Horizons </a:t>
            </a:r>
            <a:r>
              <a:rPr lang="mr-IN" dirty="0"/>
              <a:t>–</a:t>
            </a:r>
            <a:r>
              <a:rPr lang="en-US" dirty="0"/>
              <a:t> UNEP, 2024</a:t>
            </a:r>
            <a:endParaRPr lang="en-CA" dirty="0"/>
          </a:p>
        </p:txBody>
      </p:sp>
    </p:spTree>
    <p:extLst>
      <p:ext uri="{BB962C8B-B14F-4D97-AF65-F5344CB8AC3E}">
        <p14:creationId xmlns:p14="http://schemas.microsoft.com/office/powerpoint/2010/main" val="1509180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457200" y="1616075"/>
            <a:ext cx="8229600" cy="4525963"/>
          </a:xfrm>
        </p:spPr>
        <p:txBody>
          <a:bodyPr/>
          <a:lstStyle/>
          <a:p>
            <a:pPr marL="0" indent="0" algn="ctr" eaLnBrk="1" hangingPunct="1">
              <a:spcBef>
                <a:spcPct val="0"/>
              </a:spcBef>
              <a:buFont typeface="Wingdings 2" charset="0"/>
              <a:buNone/>
            </a:pPr>
            <a:r>
              <a:rPr lang="en-US" sz="4800">
                <a:solidFill>
                  <a:schemeClr val="accent1"/>
                </a:solidFill>
                <a:latin typeface="News Gothic MT" charset="0"/>
              </a:rPr>
              <a:t>“the state of the planet is broken. Humanity is waging war on nature. </a:t>
            </a:r>
          </a:p>
          <a:p>
            <a:pPr marL="0" indent="0" algn="ctr" eaLnBrk="1" hangingPunct="1">
              <a:spcBef>
                <a:spcPct val="0"/>
              </a:spcBef>
              <a:buFont typeface="Wingdings 2" charset="0"/>
              <a:buNone/>
            </a:pPr>
            <a:r>
              <a:rPr lang="en-US" sz="4800">
                <a:solidFill>
                  <a:schemeClr val="accent1"/>
                </a:solidFill>
                <a:latin typeface="News Gothic MT" charset="0"/>
              </a:rPr>
              <a:t>This is suicidal.”</a:t>
            </a:r>
          </a:p>
          <a:p>
            <a:pPr marL="0" indent="0" algn="r" eaLnBrk="1" hangingPunct="1">
              <a:buFont typeface="Arial" charset="0"/>
              <a:buNone/>
            </a:pPr>
            <a:r>
              <a:rPr lang="en-US" i="1">
                <a:latin typeface="News Gothic MT" charset="0"/>
              </a:rPr>
              <a:t>Antonio Guterres, UN Secretary General, at Columbia University’s World Leaders Forum, December 2nd 2020</a:t>
            </a:r>
            <a:endParaRPr lang="en-US">
              <a:latin typeface="News Gothic MT" charset="0"/>
            </a:endParaRPr>
          </a:p>
        </p:txBody>
      </p:sp>
    </p:spTree>
    <p:extLst>
      <p:ext uri="{BB962C8B-B14F-4D97-AF65-F5344CB8AC3E}">
        <p14:creationId xmlns:p14="http://schemas.microsoft.com/office/powerpoint/2010/main" val="307478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B56E-C9F5-6EE2-5CBA-4112927600F6}"/>
              </a:ext>
            </a:extLst>
          </p:cNvPr>
          <p:cNvSpPr>
            <a:spLocks noGrp="1"/>
          </p:cNvSpPr>
          <p:nvPr>
            <p:ph type="title"/>
          </p:nvPr>
        </p:nvSpPr>
        <p:spPr/>
        <p:txBody>
          <a:bodyPr/>
          <a:lstStyle/>
          <a:p>
            <a:r>
              <a:rPr lang="en-US" dirty="0"/>
              <a:t>Growing inequality</a:t>
            </a:r>
          </a:p>
        </p:txBody>
      </p:sp>
      <p:sp>
        <p:nvSpPr>
          <p:cNvPr id="3" name="Content Placeholder 2">
            <a:extLst>
              <a:ext uri="{FF2B5EF4-FFF2-40B4-BE49-F238E27FC236}">
                <a16:creationId xmlns:a16="http://schemas.microsoft.com/office/drawing/2014/main" id="{8B217BF3-28B4-3F9B-22A5-ECF587666D9C}"/>
              </a:ext>
            </a:extLst>
          </p:cNvPr>
          <p:cNvSpPr>
            <a:spLocks noGrp="1"/>
          </p:cNvSpPr>
          <p:nvPr>
            <p:ph idx="1"/>
          </p:nvPr>
        </p:nvSpPr>
        <p:spPr/>
        <p:txBody>
          <a:bodyPr/>
          <a:lstStyle/>
          <a:p>
            <a:r>
              <a:rPr lang="en-CA" sz="2800" dirty="0"/>
              <a:t>Income and wealth inequalities have been on the rise nearly everywhere since the 1980s, following a series of deregulation and liberalization programs which took different forms in different countries.</a:t>
            </a:r>
          </a:p>
          <a:p>
            <a:r>
              <a:rPr lang="en-CA" sz="2800" dirty="0">
                <a:solidFill>
                  <a:srgbClr val="FF0000"/>
                </a:solidFill>
              </a:rPr>
              <a:t>These differences . . .  confirm that inequality is not inevitable, it is a political choice.</a:t>
            </a:r>
          </a:p>
          <a:p>
            <a:pPr marL="0" indent="0" algn="r">
              <a:buNone/>
            </a:pPr>
            <a:r>
              <a:rPr lang="en-CA" dirty="0"/>
              <a:t>World Inequality Report 2022</a:t>
            </a:r>
          </a:p>
          <a:p>
            <a:pPr marL="0" indent="0" algn="r">
              <a:buNone/>
            </a:pPr>
            <a:endParaRPr lang="en-US" dirty="0">
              <a:solidFill>
                <a:srgbClr val="FF0000"/>
              </a:solidFill>
            </a:endParaRPr>
          </a:p>
        </p:txBody>
      </p:sp>
    </p:spTree>
    <p:extLst>
      <p:ext uri="{BB962C8B-B14F-4D97-AF65-F5344CB8AC3E}">
        <p14:creationId xmlns:p14="http://schemas.microsoft.com/office/powerpoint/2010/main" val="3221357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3250-1775-5C04-C678-9B0E00AB7A15}"/>
              </a:ext>
            </a:extLst>
          </p:cNvPr>
          <p:cNvSpPr>
            <a:spLocks noGrp="1"/>
          </p:cNvSpPr>
          <p:nvPr>
            <p:ph type="title"/>
          </p:nvPr>
        </p:nvSpPr>
        <p:spPr/>
        <p:txBody>
          <a:bodyPr/>
          <a:lstStyle/>
          <a:p>
            <a:r>
              <a:rPr lang="en-CA" dirty="0"/>
              <a:t>Global income and wealth inequality, 2021</a:t>
            </a:r>
            <a:endParaRPr lang="en-US" dirty="0"/>
          </a:p>
        </p:txBody>
      </p:sp>
      <p:pic>
        <p:nvPicPr>
          <p:cNvPr id="4" name="Picture 3">
            <a:extLst>
              <a:ext uri="{FF2B5EF4-FFF2-40B4-BE49-F238E27FC236}">
                <a16:creationId xmlns:a16="http://schemas.microsoft.com/office/drawing/2014/main" id="{B89B1C15-408A-3DA1-90A0-47B0EB599B47}"/>
              </a:ext>
            </a:extLst>
          </p:cNvPr>
          <p:cNvPicPr>
            <a:picLocks noChangeAspect="1"/>
          </p:cNvPicPr>
          <p:nvPr/>
        </p:nvPicPr>
        <p:blipFill>
          <a:blip r:embed="rId3"/>
          <a:stretch>
            <a:fillRect/>
          </a:stretch>
        </p:blipFill>
        <p:spPr>
          <a:xfrm>
            <a:off x="-34378" y="1597794"/>
            <a:ext cx="9181385" cy="4273617"/>
          </a:xfrm>
          <a:prstGeom prst="rect">
            <a:avLst/>
          </a:prstGeom>
        </p:spPr>
      </p:pic>
      <p:sp>
        <p:nvSpPr>
          <p:cNvPr id="5" name="TextBox 4">
            <a:extLst>
              <a:ext uri="{FF2B5EF4-FFF2-40B4-BE49-F238E27FC236}">
                <a16:creationId xmlns:a16="http://schemas.microsoft.com/office/drawing/2014/main" id="{225D3009-2A26-333C-C99F-26815E7DCE01}"/>
              </a:ext>
            </a:extLst>
          </p:cNvPr>
          <p:cNvSpPr txBox="1"/>
          <p:nvPr/>
        </p:nvSpPr>
        <p:spPr>
          <a:xfrm>
            <a:off x="4572000" y="6112042"/>
            <a:ext cx="4186989" cy="461665"/>
          </a:xfrm>
          <a:prstGeom prst="rect">
            <a:avLst/>
          </a:prstGeom>
          <a:noFill/>
        </p:spPr>
        <p:txBody>
          <a:bodyPr wrap="square" rtlCol="0">
            <a:spAutoFit/>
          </a:bodyPr>
          <a:lstStyle/>
          <a:p>
            <a:r>
              <a:rPr lang="en-US" dirty="0"/>
              <a:t>World Inequality Report 2022</a:t>
            </a:r>
          </a:p>
        </p:txBody>
      </p:sp>
    </p:spTree>
    <p:extLst>
      <p:ext uri="{BB962C8B-B14F-4D97-AF65-F5344CB8AC3E}">
        <p14:creationId xmlns:p14="http://schemas.microsoft.com/office/powerpoint/2010/main" val="4170004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CD9C-CD8F-12DC-C397-5501A4526349}"/>
              </a:ext>
            </a:extLst>
          </p:cNvPr>
          <p:cNvSpPr>
            <a:spLocks noGrp="1"/>
          </p:cNvSpPr>
          <p:nvPr>
            <p:ph type="title"/>
          </p:nvPr>
        </p:nvSpPr>
        <p:spPr>
          <a:xfrm>
            <a:off x="1524000" y="107950"/>
            <a:ext cx="7067550" cy="1056707"/>
          </a:xfrm>
        </p:spPr>
        <p:txBody>
          <a:bodyPr/>
          <a:lstStyle/>
          <a:p>
            <a:r>
              <a:rPr lang="en-US" dirty="0"/>
              <a:t>World income inequality</a:t>
            </a:r>
          </a:p>
        </p:txBody>
      </p:sp>
      <p:sp>
        <p:nvSpPr>
          <p:cNvPr id="10" name="TextBox 9">
            <a:extLst>
              <a:ext uri="{FF2B5EF4-FFF2-40B4-BE49-F238E27FC236}">
                <a16:creationId xmlns:a16="http://schemas.microsoft.com/office/drawing/2014/main" id="{CC4C5670-7C15-D4AA-7D4B-8A6C3CF41EC9}"/>
              </a:ext>
            </a:extLst>
          </p:cNvPr>
          <p:cNvSpPr txBox="1"/>
          <p:nvPr/>
        </p:nvSpPr>
        <p:spPr>
          <a:xfrm>
            <a:off x="4591250" y="6371924"/>
            <a:ext cx="4177364" cy="461665"/>
          </a:xfrm>
          <a:prstGeom prst="rect">
            <a:avLst/>
          </a:prstGeom>
          <a:noFill/>
        </p:spPr>
        <p:txBody>
          <a:bodyPr wrap="square" rtlCol="0">
            <a:spAutoFit/>
          </a:bodyPr>
          <a:lstStyle/>
          <a:p>
            <a:r>
              <a:rPr lang="en-US" dirty="0"/>
              <a:t>World Inequality Database</a:t>
            </a:r>
          </a:p>
        </p:txBody>
      </p:sp>
      <p:pic>
        <p:nvPicPr>
          <p:cNvPr id="11" name="Picture 10">
            <a:extLst>
              <a:ext uri="{FF2B5EF4-FFF2-40B4-BE49-F238E27FC236}">
                <a16:creationId xmlns:a16="http://schemas.microsoft.com/office/drawing/2014/main" id="{D33959D2-1BEF-AC0F-AD92-41DC691248E4}"/>
              </a:ext>
            </a:extLst>
          </p:cNvPr>
          <p:cNvPicPr>
            <a:picLocks noChangeAspect="1"/>
          </p:cNvPicPr>
          <p:nvPr/>
        </p:nvPicPr>
        <p:blipFill>
          <a:blip r:embed="rId3"/>
          <a:stretch>
            <a:fillRect/>
          </a:stretch>
        </p:blipFill>
        <p:spPr>
          <a:xfrm>
            <a:off x="195975" y="1506877"/>
            <a:ext cx="8495637" cy="4812104"/>
          </a:xfrm>
          <a:prstGeom prst="rect">
            <a:avLst/>
          </a:prstGeom>
        </p:spPr>
      </p:pic>
      <p:sp>
        <p:nvSpPr>
          <p:cNvPr id="12" name="TextBox 11">
            <a:extLst>
              <a:ext uri="{FF2B5EF4-FFF2-40B4-BE49-F238E27FC236}">
                <a16:creationId xmlns:a16="http://schemas.microsoft.com/office/drawing/2014/main" id="{0293E7D7-EA0E-26A5-E920-09CA43EAD764}"/>
              </a:ext>
            </a:extLst>
          </p:cNvPr>
          <p:cNvSpPr txBox="1"/>
          <p:nvPr/>
        </p:nvSpPr>
        <p:spPr>
          <a:xfrm>
            <a:off x="3729489" y="3429000"/>
            <a:ext cx="3479533" cy="707886"/>
          </a:xfrm>
          <a:prstGeom prst="rect">
            <a:avLst/>
          </a:prstGeom>
          <a:noFill/>
        </p:spPr>
        <p:txBody>
          <a:bodyPr wrap="square" rtlCol="0">
            <a:spAutoFit/>
          </a:bodyPr>
          <a:lstStyle/>
          <a:p>
            <a:r>
              <a:rPr lang="en-CA" sz="2000" dirty="0">
                <a:solidFill>
                  <a:schemeClr val="accent4">
                    <a:lumMod val="60000"/>
                    <a:lumOff val="40000"/>
                  </a:schemeClr>
                </a:solidFill>
              </a:rPr>
              <a:t>Pre-tax national income – Top 1% share</a:t>
            </a:r>
            <a:endParaRPr lang="en-US" sz="2000" dirty="0">
              <a:solidFill>
                <a:schemeClr val="accent4">
                  <a:lumMod val="60000"/>
                  <a:lumOff val="40000"/>
                </a:schemeClr>
              </a:solidFill>
            </a:endParaRPr>
          </a:p>
        </p:txBody>
      </p:sp>
      <p:sp>
        <p:nvSpPr>
          <p:cNvPr id="13" name="TextBox 12">
            <a:extLst>
              <a:ext uri="{FF2B5EF4-FFF2-40B4-BE49-F238E27FC236}">
                <a16:creationId xmlns:a16="http://schemas.microsoft.com/office/drawing/2014/main" id="{751F38AE-649D-C5A7-8D02-53AA955E26CC}"/>
              </a:ext>
            </a:extLst>
          </p:cNvPr>
          <p:cNvSpPr txBox="1"/>
          <p:nvPr/>
        </p:nvSpPr>
        <p:spPr>
          <a:xfrm>
            <a:off x="2832233" y="2213810"/>
            <a:ext cx="3479533" cy="707886"/>
          </a:xfrm>
          <a:prstGeom prst="rect">
            <a:avLst/>
          </a:prstGeom>
          <a:noFill/>
        </p:spPr>
        <p:txBody>
          <a:bodyPr wrap="square" rtlCol="0">
            <a:spAutoFit/>
          </a:bodyPr>
          <a:lstStyle/>
          <a:p>
            <a:r>
              <a:rPr lang="en-CA" sz="2000" dirty="0">
                <a:solidFill>
                  <a:srgbClr val="FF0000"/>
                </a:solidFill>
              </a:rPr>
              <a:t>Pre-tax national income - Top 10% share</a:t>
            </a:r>
            <a:endParaRPr lang="en-US" sz="2000" dirty="0">
              <a:solidFill>
                <a:srgbClr val="FF0000"/>
              </a:solidFill>
            </a:endParaRPr>
          </a:p>
        </p:txBody>
      </p:sp>
      <p:sp>
        <p:nvSpPr>
          <p:cNvPr id="14" name="TextBox 13">
            <a:extLst>
              <a:ext uri="{FF2B5EF4-FFF2-40B4-BE49-F238E27FC236}">
                <a16:creationId xmlns:a16="http://schemas.microsoft.com/office/drawing/2014/main" id="{5CAD00D3-C970-ED6B-31F3-A84669C1E84E}"/>
              </a:ext>
            </a:extLst>
          </p:cNvPr>
          <p:cNvSpPr txBox="1"/>
          <p:nvPr/>
        </p:nvSpPr>
        <p:spPr>
          <a:xfrm>
            <a:off x="7727684" y="2365686"/>
            <a:ext cx="1217860" cy="461665"/>
          </a:xfrm>
          <a:prstGeom prst="rect">
            <a:avLst/>
          </a:prstGeom>
          <a:noFill/>
        </p:spPr>
        <p:txBody>
          <a:bodyPr wrap="square" rtlCol="0">
            <a:spAutoFit/>
          </a:bodyPr>
          <a:lstStyle/>
          <a:p>
            <a:r>
              <a:rPr lang="en-US" dirty="0">
                <a:solidFill>
                  <a:srgbClr val="FF0000"/>
                </a:solidFill>
              </a:rPr>
              <a:t>53.1%</a:t>
            </a:r>
          </a:p>
        </p:txBody>
      </p:sp>
      <p:sp>
        <p:nvSpPr>
          <p:cNvPr id="15" name="TextBox 14">
            <a:extLst>
              <a:ext uri="{FF2B5EF4-FFF2-40B4-BE49-F238E27FC236}">
                <a16:creationId xmlns:a16="http://schemas.microsoft.com/office/drawing/2014/main" id="{40C92619-8C37-9932-0F8C-6AC1E19B3C9E}"/>
              </a:ext>
            </a:extLst>
          </p:cNvPr>
          <p:cNvSpPr txBox="1"/>
          <p:nvPr/>
        </p:nvSpPr>
        <p:spPr>
          <a:xfrm>
            <a:off x="7702081" y="1444225"/>
            <a:ext cx="989531" cy="461665"/>
          </a:xfrm>
          <a:prstGeom prst="rect">
            <a:avLst/>
          </a:prstGeom>
          <a:noFill/>
        </p:spPr>
        <p:txBody>
          <a:bodyPr wrap="square" rtlCol="0">
            <a:spAutoFit/>
          </a:bodyPr>
          <a:lstStyle/>
          <a:p>
            <a:r>
              <a:rPr lang="en-US" b="1" dirty="0"/>
              <a:t>2023</a:t>
            </a:r>
          </a:p>
        </p:txBody>
      </p:sp>
      <p:sp>
        <p:nvSpPr>
          <p:cNvPr id="16" name="TextBox 15">
            <a:extLst>
              <a:ext uri="{FF2B5EF4-FFF2-40B4-BE49-F238E27FC236}">
                <a16:creationId xmlns:a16="http://schemas.microsoft.com/office/drawing/2014/main" id="{3C81D5D6-7B21-86F7-69B5-C1B5B2F4937B}"/>
              </a:ext>
            </a:extLst>
          </p:cNvPr>
          <p:cNvSpPr txBox="1"/>
          <p:nvPr/>
        </p:nvSpPr>
        <p:spPr>
          <a:xfrm>
            <a:off x="7550754" y="4030650"/>
            <a:ext cx="1140858" cy="461665"/>
          </a:xfrm>
          <a:prstGeom prst="rect">
            <a:avLst/>
          </a:prstGeom>
          <a:noFill/>
        </p:spPr>
        <p:txBody>
          <a:bodyPr wrap="square" rtlCol="0">
            <a:spAutoFit/>
          </a:bodyPr>
          <a:lstStyle/>
          <a:p>
            <a:r>
              <a:rPr lang="en-US" dirty="0">
                <a:solidFill>
                  <a:schemeClr val="accent4">
                    <a:lumMod val="60000"/>
                    <a:lumOff val="40000"/>
                  </a:schemeClr>
                </a:solidFill>
              </a:rPr>
              <a:t>20.3%</a:t>
            </a:r>
          </a:p>
        </p:txBody>
      </p:sp>
      <p:sp>
        <p:nvSpPr>
          <p:cNvPr id="17" name="TextBox 16">
            <a:extLst>
              <a:ext uri="{FF2B5EF4-FFF2-40B4-BE49-F238E27FC236}">
                <a16:creationId xmlns:a16="http://schemas.microsoft.com/office/drawing/2014/main" id="{4E5ABBD2-ECAC-F8BC-3703-1A9ABFD6D527}"/>
              </a:ext>
            </a:extLst>
          </p:cNvPr>
          <p:cNvSpPr txBox="1"/>
          <p:nvPr/>
        </p:nvSpPr>
        <p:spPr>
          <a:xfrm>
            <a:off x="3599279" y="4997180"/>
            <a:ext cx="3479533" cy="707886"/>
          </a:xfrm>
          <a:prstGeom prst="rect">
            <a:avLst/>
          </a:prstGeom>
          <a:noFill/>
        </p:spPr>
        <p:txBody>
          <a:bodyPr wrap="square" rtlCol="0">
            <a:spAutoFit/>
          </a:bodyPr>
          <a:lstStyle/>
          <a:p>
            <a:r>
              <a:rPr lang="en-CA" sz="2000" dirty="0">
                <a:solidFill>
                  <a:schemeClr val="accent2">
                    <a:lumMod val="75000"/>
                  </a:schemeClr>
                </a:solidFill>
              </a:rPr>
              <a:t>Pre-tax national income – Bottom 50% share</a:t>
            </a:r>
            <a:endParaRPr lang="en-US" sz="2000" dirty="0">
              <a:solidFill>
                <a:schemeClr val="accent2">
                  <a:lumMod val="75000"/>
                </a:schemeClr>
              </a:solidFill>
            </a:endParaRPr>
          </a:p>
        </p:txBody>
      </p:sp>
      <p:sp>
        <p:nvSpPr>
          <p:cNvPr id="18" name="TextBox 17">
            <a:extLst>
              <a:ext uri="{FF2B5EF4-FFF2-40B4-BE49-F238E27FC236}">
                <a16:creationId xmlns:a16="http://schemas.microsoft.com/office/drawing/2014/main" id="{35EED071-DC4F-B632-8BF0-9B8A810CE3A4}"/>
              </a:ext>
            </a:extLst>
          </p:cNvPr>
          <p:cNvSpPr txBox="1"/>
          <p:nvPr/>
        </p:nvSpPr>
        <p:spPr>
          <a:xfrm>
            <a:off x="7478829" y="5082139"/>
            <a:ext cx="1020278" cy="461665"/>
          </a:xfrm>
          <a:prstGeom prst="rect">
            <a:avLst/>
          </a:prstGeom>
          <a:noFill/>
        </p:spPr>
        <p:txBody>
          <a:bodyPr wrap="square" rtlCol="0">
            <a:spAutoFit/>
          </a:bodyPr>
          <a:lstStyle/>
          <a:p>
            <a:r>
              <a:rPr lang="en-US" dirty="0">
                <a:solidFill>
                  <a:schemeClr val="accent2">
                    <a:lumMod val="75000"/>
                  </a:schemeClr>
                </a:solidFill>
              </a:rPr>
              <a:t>8.4%</a:t>
            </a:r>
          </a:p>
        </p:txBody>
      </p:sp>
    </p:spTree>
    <p:extLst>
      <p:ext uri="{BB962C8B-B14F-4D97-AF65-F5344CB8AC3E}">
        <p14:creationId xmlns:p14="http://schemas.microsoft.com/office/powerpoint/2010/main" val="131793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EC4B-B943-69F2-CEE9-9FF380E48508}"/>
              </a:ext>
            </a:extLst>
          </p:cNvPr>
          <p:cNvSpPr>
            <a:spLocks noGrp="1"/>
          </p:cNvSpPr>
          <p:nvPr>
            <p:ph type="title"/>
          </p:nvPr>
        </p:nvSpPr>
        <p:spPr>
          <a:xfrm>
            <a:off x="1038225" y="2264009"/>
            <a:ext cx="7067550" cy="1336675"/>
          </a:xfrm>
        </p:spPr>
        <p:txBody>
          <a:bodyPr/>
          <a:lstStyle/>
          <a:p>
            <a:pPr marL="457200" lvl="0" indent="-457200"/>
            <a:r>
              <a:rPr lang="en-CA" dirty="0"/>
              <a:t>1. The planetary crisis </a:t>
            </a:r>
            <a:br>
              <a:rPr lang="en-CA" dirty="0"/>
            </a:br>
            <a:r>
              <a:rPr lang="en-CA" dirty="0"/>
              <a:t>is real - and profound</a:t>
            </a:r>
          </a:p>
        </p:txBody>
      </p:sp>
    </p:spTree>
    <p:extLst>
      <p:ext uri="{BB962C8B-B14F-4D97-AF65-F5344CB8AC3E}">
        <p14:creationId xmlns:p14="http://schemas.microsoft.com/office/powerpoint/2010/main" val="245339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34ED77-EC92-7DA4-7E23-0952B83FF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D2D67-F267-D7F5-49DF-95FE7354CAD5}"/>
              </a:ext>
            </a:extLst>
          </p:cNvPr>
          <p:cNvSpPr>
            <a:spLocks noGrp="1"/>
          </p:cNvSpPr>
          <p:nvPr>
            <p:ph type="title"/>
          </p:nvPr>
        </p:nvSpPr>
        <p:spPr>
          <a:xfrm>
            <a:off x="1524000" y="107950"/>
            <a:ext cx="7067550" cy="1056707"/>
          </a:xfrm>
        </p:spPr>
        <p:txBody>
          <a:bodyPr/>
          <a:lstStyle/>
          <a:p>
            <a:r>
              <a:rPr lang="en-US" dirty="0"/>
              <a:t>World wealth inequality</a:t>
            </a:r>
          </a:p>
        </p:txBody>
      </p:sp>
      <p:sp>
        <p:nvSpPr>
          <p:cNvPr id="15" name="TextBox 14">
            <a:extLst>
              <a:ext uri="{FF2B5EF4-FFF2-40B4-BE49-F238E27FC236}">
                <a16:creationId xmlns:a16="http://schemas.microsoft.com/office/drawing/2014/main" id="{0901F08F-C8B6-AFDA-19BE-C331B66ABC4D}"/>
              </a:ext>
            </a:extLst>
          </p:cNvPr>
          <p:cNvSpPr txBox="1"/>
          <p:nvPr/>
        </p:nvSpPr>
        <p:spPr>
          <a:xfrm>
            <a:off x="4654016" y="6302892"/>
            <a:ext cx="4177364" cy="461665"/>
          </a:xfrm>
          <a:prstGeom prst="rect">
            <a:avLst/>
          </a:prstGeom>
          <a:noFill/>
        </p:spPr>
        <p:txBody>
          <a:bodyPr wrap="square" rtlCol="0">
            <a:spAutoFit/>
          </a:bodyPr>
          <a:lstStyle/>
          <a:p>
            <a:r>
              <a:rPr lang="en-US" dirty="0"/>
              <a:t>World Inequality Database</a:t>
            </a:r>
          </a:p>
        </p:txBody>
      </p:sp>
      <p:pic>
        <p:nvPicPr>
          <p:cNvPr id="16" name="Picture 15">
            <a:extLst>
              <a:ext uri="{FF2B5EF4-FFF2-40B4-BE49-F238E27FC236}">
                <a16:creationId xmlns:a16="http://schemas.microsoft.com/office/drawing/2014/main" id="{BA7D0F5E-6025-9DAC-7DE6-000B95186B35}"/>
              </a:ext>
            </a:extLst>
          </p:cNvPr>
          <p:cNvPicPr>
            <a:picLocks noChangeAspect="1"/>
          </p:cNvPicPr>
          <p:nvPr/>
        </p:nvPicPr>
        <p:blipFill>
          <a:blip r:embed="rId3"/>
          <a:stretch>
            <a:fillRect/>
          </a:stretch>
        </p:blipFill>
        <p:spPr>
          <a:xfrm>
            <a:off x="312620" y="1617322"/>
            <a:ext cx="8638022" cy="4685569"/>
          </a:xfrm>
          <a:prstGeom prst="rect">
            <a:avLst/>
          </a:prstGeom>
        </p:spPr>
      </p:pic>
      <p:sp>
        <p:nvSpPr>
          <p:cNvPr id="17" name="TextBox 16">
            <a:extLst>
              <a:ext uri="{FF2B5EF4-FFF2-40B4-BE49-F238E27FC236}">
                <a16:creationId xmlns:a16="http://schemas.microsoft.com/office/drawing/2014/main" id="{F29F14D6-5B2D-8CE4-20E1-333102907967}"/>
              </a:ext>
            </a:extLst>
          </p:cNvPr>
          <p:cNvSpPr txBox="1"/>
          <p:nvPr/>
        </p:nvSpPr>
        <p:spPr>
          <a:xfrm>
            <a:off x="2530815" y="4889458"/>
            <a:ext cx="3260558" cy="707886"/>
          </a:xfrm>
          <a:prstGeom prst="rect">
            <a:avLst/>
          </a:prstGeom>
          <a:noFill/>
        </p:spPr>
        <p:txBody>
          <a:bodyPr wrap="square" rtlCol="0">
            <a:spAutoFit/>
          </a:bodyPr>
          <a:lstStyle/>
          <a:p>
            <a:r>
              <a:rPr lang="en-CA" sz="2000" dirty="0">
                <a:solidFill>
                  <a:srgbClr val="FF0000"/>
                </a:solidFill>
              </a:rPr>
              <a:t>Net personal wealth - Bottom 50% share</a:t>
            </a:r>
            <a:endParaRPr lang="en-US" sz="2000" dirty="0">
              <a:solidFill>
                <a:srgbClr val="FF0000"/>
              </a:solidFill>
            </a:endParaRPr>
          </a:p>
        </p:txBody>
      </p:sp>
      <p:sp>
        <p:nvSpPr>
          <p:cNvPr id="18" name="TextBox 17">
            <a:extLst>
              <a:ext uri="{FF2B5EF4-FFF2-40B4-BE49-F238E27FC236}">
                <a16:creationId xmlns:a16="http://schemas.microsoft.com/office/drawing/2014/main" id="{962F2883-5EBC-39A6-6D68-737F1B5C6E7A}"/>
              </a:ext>
            </a:extLst>
          </p:cNvPr>
          <p:cNvSpPr txBox="1"/>
          <p:nvPr/>
        </p:nvSpPr>
        <p:spPr>
          <a:xfrm>
            <a:off x="2311840" y="2175088"/>
            <a:ext cx="3479533" cy="707886"/>
          </a:xfrm>
          <a:prstGeom prst="rect">
            <a:avLst/>
          </a:prstGeom>
          <a:noFill/>
        </p:spPr>
        <p:txBody>
          <a:bodyPr wrap="square" rtlCol="0">
            <a:spAutoFit/>
          </a:bodyPr>
          <a:lstStyle/>
          <a:p>
            <a:r>
              <a:rPr lang="en-CA" sz="2000" dirty="0">
                <a:solidFill>
                  <a:schemeClr val="accent4">
                    <a:lumMod val="60000"/>
                    <a:lumOff val="40000"/>
                  </a:schemeClr>
                </a:solidFill>
              </a:rPr>
              <a:t>Net personal wealth</a:t>
            </a:r>
          </a:p>
          <a:p>
            <a:r>
              <a:rPr lang="en-CA" sz="2000" dirty="0">
                <a:solidFill>
                  <a:schemeClr val="accent4">
                    <a:lumMod val="60000"/>
                    <a:lumOff val="40000"/>
                  </a:schemeClr>
                </a:solidFill>
              </a:rPr>
              <a:t>Top 10% share</a:t>
            </a:r>
            <a:endParaRPr lang="en-US" sz="2000" dirty="0">
              <a:solidFill>
                <a:schemeClr val="accent4">
                  <a:lumMod val="60000"/>
                  <a:lumOff val="40000"/>
                </a:schemeClr>
              </a:solidFill>
            </a:endParaRPr>
          </a:p>
        </p:txBody>
      </p:sp>
      <p:sp>
        <p:nvSpPr>
          <p:cNvPr id="19" name="TextBox 18">
            <a:extLst>
              <a:ext uri="{FF2B5EF4-FFF2-40B4-BE49-F238E27FC236}">
                <a16:creationId xmlns:a16="http://schemas.microsoft.com/office/drawing/2014/main" id="{391BF773-0A86-8019-474F-DEE30F0A24F0}"/>
              </a:ext>
            </a:extLst>
          </p:cNvPr>
          <p:cNvSpPr txBox="1"/>
          <p:nvPr/>
        </p:nvSpPr>
        <p:spPr>
          <a:xfrm>
            <a:off x="7727684" y="2365686"/>
            <a:ext cx="1217860" cy="461665"/>
          </a:xfrm>
          <a:prstGeom prst="rect">
            <a:avLst/>
          </a:prstGeom>
          <a:noFill/>
        </p:spPr>
        <p:txBody>
          <a:bodyPr wrap="square" rtlCol="0">
            <a:spAutoFit/>
          </a:bodyPr>
          <a:lstStyle/>
          <a:p>
            <a:r>
              <a:rPr lang="en-US" dirty="0">
                <a:solidFill>
                  <a:schemeClr val="accent4">
                    <a:lumMod val="60000"/>
                    <a:lumOff val="40000"/>
                  </a:schemeClr>
                </a:solidFill>
              </a:rPr>
              <a:t>74.4%</a:t>
            </a:r>
          </a:p>
        </p:txBody>
      </p:sp>
      <p:sp>
        <p:nvSpPr>
          <p:cNvPr id="20" name="TextBox 19">
            <a:extLst>
              <a:ext uri="{FF2B5EF4-FFF2-40B4-BE49-F238E27FC236}">
                <a16:creationId xmlns:a16="http://schemas.microsoft.com/office/drawing/2014/main" id="{4AC6053E-5BED-1F57-EE45-4B6F499CA46D}"/>
              </a:ext>
            </a:extLst>
          </p:cNvPr>
          <p:cNvSpPr txBox="1"/>
          <p:nvPr/>
        </p:nvSpPr>
        <p:spPr>
          <a:xfrm>
            <a:off x="7927137" y="1529839"/>
            <a:ext cx="989531" cy="461665"/>
          </a:xfrm>
          <a:prstGeom prst="rect">
            <a:avLst/>
          </a:prstGeom>
          <a:noFill/>
        </p:spPr>
        <p:txBody>
          <a:bodyPr wrap="square" rtlCol="0">
            <a:spAutoFit/>
          </a:bodyPr>
          <a:lstStyle/>
          <a:p>
            <a:r>
              <a:rPr lang="en-US" b="1" dirty="0"/>
              <a:t>2023</a:t>
            </a:r>
          </a:p>
        </p:txBody>
      </p:sp>
      <p:sp>
        <p:nvSpPr>
          <p:cNvPr id="21" name="TextBox 20">
            <a:extLst>
              <a:ext uri="{FF2B5EF4-FFF2-40B4-BE49-F238E27FC236}">
                <a16:creationId xmlns:a16="http://schemas.microsoft.com/office/drawing/2014/main" id="{71843104-9333-561B-D624-79929F9151D3}"/>
              </a:ext>
            </a:extLst>
          </p:cNvPr>
          <p:cNvSpPr txBox="1"/>
          <p:nvPr/>
        </p:nvSpPr>
        <p:spPr>
          <a:xfrm>
            <a:off x="8104471" y="4889458"/>
            <a:ext cx="719999" cy="461665"/>
          </a:xfrm>
          <a:prstGeom prst="rect">
            <a:avLst/>
          </a:prstGeom>
          <a:noFill/>
        </p:spPr>
        <p:txBody>
          <a:bodyPr wrap="square" rtlCol="0">
            <a:spAutoFit/>
          </a:bodyPr>
          <a:lstStyle/>
          <a:p>
            <a:r>
              <a:rPr lang="en-US" dirty="0">
                <a:solidFill>
                  <a:srgbClr val="FF0000"/>
                </a:solidFill>
              </a:rPr>
              <a:t>2%</a:t>
            </a:r>
          </a:p>
        </p:txBody>
      </p:sp>
      <p:sp>
        <p:nvSpPr>
          <p:cNvPr id="22" name="TextBox 21">
            <a:extLst>
              <a:ext uri="{FF2B5EF4-FFF2-40B4-BE49-F238E27FC236}">
                <a16:creationId xmlns:a16="http://schemas.microsoft.com/office/drawing/2014/main" id="{27AC60DA-8F70-8102-C368-0E62BFB442D0}"/>
              </a:ext>
            </a:extLst>
          </p:cNvPr>
          <p:cNvSpPr txBox="1"/>
          <p:nvPr/>
        </p:nvSpPr>
        <p:spPr>
          <a:xfrm>
            <a:off x="4248151" y="3322764"/>
            <a:ext cx="3479533" cy="707886"/>
          </a:xfrm>
          <a:prstGeom prst="rect">
            <a:avLst/>
          </a:prstGeom>
          <a:noFill/>
        </p:spPr>
        <p:txBody>
          <a:bodyPr wrap="square" rtlCol="0">
            <a:spAutoFit/>
          </a:bodyPr>
          <a:lstStyle/>
          <a:p>
            <a:r>
              <a:rPr lang="en-CA" sz="2000" dirty="0">
                <a:solidFill>
                  <a:schemeClr val="accent2">
                    <a:lumMod val="75000"/>
                  </a:schemeClr>
                </a:solidFill>
              </a:rPr>
              <a:t>Net personal wealth</a:t>
            </a:r>
          </a:p>
          <a:p>
            <a:r>
              <a:rPr lang="en-CA" sz="2000" dirty="0">
                <a:solidFill>
                  <a:schemeClr val="accent2">
                    <a:lumMod val="75000"/>
                  </a:schemeClr>
                </a:solidFill>
              </a:rPr>
              <a:t>Top 1% share</a:t>
            </a:r>
            <a:endParaRPr lang="en-US" sz="2000" dirty="0">
              <a:solidFill>
                <a:schemeClr val="accent2">
                  <a:lumMod val="75000"/>
                </a:schemeClr>
              </a:solidFill>
            </a:endParaRPr>
          </a:p>
        </p:txBody>
      </p:sp>
      <p:sp>
        <p:nvSpPr>
          <p:cNvPr id="23" name="TextBox 22">
            <a:extLst>
              <a:ext uri="{FF2B5EF4-FFF2-40B4-BE49-F238E27FC236}">
                <a16:creationId xmlns:a16="http://schemas.microsoft.com/office/drawing/2014/main" id="{170ED75A-EB84-AE62-A99D-A35FEFF1061C}"/>
              </a:ext>
            </a:extLst>
          </p:cNvPr>
          <p:cNvSpPr txBox="1"/>
          <p:nvPr/>
        </p:nvSpPr>
        <p:spPr>
          <a:xfrm>
            <a:off x="7727684" y="3638349"/>
            <a:ext cx="1096785" cy="461665"/>
          </a:xfrm>
          <a:prstGeom prst="rect">
            <a:avLst/>
          </a:prstGeom>
          <a:noFill/>
        </p:spPr>
        <p:txBody>
          <a:bodyPr wrap="square" rtlCol="0">
            <a:spAutoFit/>
          </a:bodyPr>
          <a:lstStyle/>
          <a:p>
            <a:r>
              <a:rPr lang="en-US" dirty="0">
                <a:solidFill>
                  <a:schemeClr val="accent2">
                    <a:lumMod val="75000"/>
                  </a:schemeClr>
                </a:solidFill>
              </a:rPr>
              <a:t>36.6%</a:t>
            </a:r>
          </a:p>
        </p:txBody>
      </p:sp>
    </p:spTree>
    <p:extLst>
      <p:ext uri="{BB962C8B-B14F-4D97-AF65-F5344CB8AC3E}">
        <p14:creationId xmlns:p14="http://schemas.microsoft.com/office/powerpoint/2010/main" val="70008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96D3-FB30-8001-FFF7-020D4BBC7D51}"/>
              </a:ext>
            </a:extLst>
          </p:cNvPr>
          <p:cNvSpPr>
            <a:spLocks noGrp="1"/>
          </p:cNvSpPr>
          <p:nvPr>
            <p:ph type="title"/>
          </p:nvPr>
        </p:nvSpPr>
        <p:spPr>
          <a:xfrm>
            <a:off x="1438327" y="357151"/>
            <a:ext cx="7469204" cy="1062375"/>
          </a:xfrm>
        </p:spPr>
        <p:txBody>
          <a:bodyPr/>
          <a:lstStyle/>
          <a:p>
            <a:r>
              <a:rPr lang="en-US" dirty="0"/>
              <a:t>Canada pre-tax income inequality</a:t>
            </a:r>
          </a:p>
        </p:txBody>
      </p:sp>
      <p:sp>
        <p:nvSpPr>
          <p:cNvPr id="10" name="TextBox 9">
            <a:extLst>
              <a:ext uri="{FF2B5EF4-FFF2-40B4-BE49-F238E27FC236}">
                <a16:creationId xmlns:a16="http://schemas.microsoft.com/office/drawing/2014/main" id="{B79419B7-7C90-C174-045D-C63611A98279}"/>
              </a:ext>
            </a:extLst>
          </p:cNvPr>
          <p:cNvSpPr txBox="1"/>
          <p:nvPr/>
        </p:nvSpPr>
        <p:spPr>
          <a:xfrm>
            <a:off x="4572000" y="6410425"/>
            <a:ext cx="4177364" cy="461665"/>
          </a:xfrm>
          <a:prstGeom prst="rect">
            <a:avLst/>
          </a:prstGeom>
          <a:noFill/>
        </p:spPr>
        <p:txBody>
          <a:bodyPr wrap="square" rtlCol="0">
            <a:spAutoFit/>
          </a:bodyPr>
          <a:lstStyle/>
          <a:p>
            <a:r>
              <a:rPr lang="en-US" dirty="0"/>
              <a:t>World Inequality Database</a:t>
            </a:r>
          </a:p>
        </p:txBody>
      </p:sp>
      <p:pic>
        <p:nvPicPr>
          <p:cNvPr id="11" name="Picture 10">
            <a:extLst>
              <a:ext uri="{FF2B5EF4-FFF2-40B4-BE49-F238E27FC236}">
                <a16:creationId xmlns:a16="http://schemas.microsoft.com/office/drawing/2014/main" id="{9A0A0CD6-39C2-F535-D669-4BA02D292A9E}"/>
              </a:ext>
            </a:extLst>
          </p:cNvPr>
          <p:cNvPicPr>
            <a:picLocks noChangeAspect="1"/>
          </p:cNvPicPr>
          <p:nvPr/>
        </p:nvPicPr>
        <p:blipFill>
          <a:blip r:embed="rId3"/>
          <a:stretch>
            <a:fillRect/>
          </a:stretch>
        </p:blipFill>
        <p:spPr>
          <a:xfrm>
            <a:off x="447574" y="1332789"/>
            <a:ext cx="7670667" cy="5090015"/>
          </a:xfrm>
          <a:prstGeom prst="rect">
            <a:avLst/>
          </a:prstGeom>
        </p:spPr>
      </p:pic>
      <p:sp>
        <p:nvSpPr>
          <p:cNvPr id="12" name="TextBox 11">
            <a:extLst>
              <a:ext uri="{FF2B5EF4-FFF2-40B4-BE49-F238E27FC236}">
                <a16:creationId xmlns:a16="http://schemas.microsoft.com/office/drawing/2014/main" id="{991A4BE3-91EA-76BC-5C5C-D5006DD5B647}"/>
              </a:ext>
            </a:extLst>
          </p:cNvPr>
          <p:cNvSpPr txBox="1"/>
          <p:nvPr/>
        </p:nvSpPr>
        <p:spPr>
          <a:xfrm>
            <a:off x="2072640" y="4151751"/>
            <a:ext cx="3479533" cy="707886"/>
          </a:xfrm>
          <a:prstGeom prst="rect">
            <a:avLst/>
          </a:prstGeom>
          <a:noFill/>
        </p:spPr>
        <p:txBody>
          <a:bodyPr wrap="square" rtlCol="0">
            <a:spAutoFit/>
          </a:bodyPr>
          <a:lstStyle/>
          <a:p>
            <a:r>
              <a:rPr lang="en-CA" sz="2000" dirty="0">
                <a:solidFill>
                  <a:schemeClr val="accent4">
                    <a:lumMod val="60000"/>
                    <a:lumOff val="40000"/>
                  </a:schemeClr>
                </a:solidFill>
              </a:rPr>
              <a:t>Pre-tax national income – Bottom 50% share</a:t>
            </a:r>
            <a:endParaRPr lang="en-US" sz="2000" dirty="0">
              <a:solidFill>
                <a:schemeClr val="accent4">
                  <a:lumMod val="60000"/>
                  <a:lumOff val="40000"/>
                </a:schemeClr>
              </a:solidFill>
            </a:endParaRPr>
          </a:p>
        </p:txBody>
      </p:sp>
      <p:sp>
        <p:nvSpPr>
          <p:cNvPr id="13" name="TextBox 12">
            <a:extLst>
              <a:ext uri="{FF2B5EF4-FFF2-40B4-BE49-F238E27FC236}">
                <a16:creationId xmlns:a16="http://schemas.microsoft.com/office/drawing/2014/main" id="{C4E3B2DB-1A9D-1A6F-9683-09220835393E}"/>
              </a:ext>
            </a:extLst>
          </p:cNvPr>
          <p:cNvSpPr txBox="1"/>
          <p:nvPr/>
        </p:nvSpPr>
        <p:spPr>
          <a:xfrm>
            <a:off x="7309527" y="4505694"/>
            <a:ext cx="1140858" cy="461665"/>
          </a:xfrm>
          <a:prstGeom prst="rect">
            <a:avLst/>
          </a:prstGeom>
          <a:noFill/>
        </p:spPr>
        <p:txBody>
          <a:bodyPr wrap="square" rtlCol="0">
            <a:spAutoFit/>
          </a:bodyPr>
          <a:lstStyle/>
          <a:p>
            <a:r>
              <a:rPr lang="en-US" dirty="0">
                <a:solidFill>
                  <a:schemeClr val="accent4">
                    <a:lumMod val="60000"/>
                    <a:lumOff val="40000"/>
                  </a:schemeClr>
                </a:solidFill>
              </a:rPr>
              <a:t>17.3%</a:t>
            </a:r>
          </a:p>
        </p:txBody>
      </p:sp>
      <p:sp>
        <p:nvSpPr>
          <p:cNvPr id="14" name="TextBox 13">
            <a:extLst>
              <a:ext uri="{FF2B5EF4-FFF2-40B4-BE49-F238E27FC236}">
                <a16:creationId xmlns:a16="http://schemas.microsoft.com/office/drawing/2014/main" id="{7264F8EE-9D1F-17B3-C60A-65DE1FBE72AC}"/>
              </a:ext>
            </a:extLst>
          </p:cNvPr>
          <p:cNvSpPr txBox="1"/>
          <p:nvPr/>
        </p:nvSpPr>
        <p:spPr>
          <a:xfrm>
            <a:off x="7309527" y="2967335"/>
            <a:ext cx="1217860" cy="461665"/>
          </a:xfrm>
          <a:prstGeom prst="rect">
            <a:avLst/>
          </a:prstGeom>
          <a:noFill/>
        </p:spPr>
        <p:txBody>
          <a:bodyPr wrap="square" rtlCol="0">
            <a:spAutoFit/>
          </a:bodyPr>
          <a:lstStyle/>
          <a:p>
            <a:r>
              <a:rPr lang="en-US" dirty="0">
                <a:solidFill>
                  <a:srgbClr val="FF0000"/>
                </a:solidFill>
              </a:rPr>
              <a:t>36.3%</a:t>
            </a:r>
          </a:p>
        </p:txBody>
      </p:sp>
      <p:sp>
        <p:nvSpPr>
          <p:cNvPr id="15" name="TextBox 14">
            <a:extLst>
              <a:ext uri="{FF2B5EF4-FFF2-40B4-BE49-F238E27FC236}">
                <a16:creationId xmlns:a16="http://schemas.microsoft.com/office/drawing/2014/main" id="{C0CB0E0D-ED55-5127-93AB-5611C42557D8}"/>
              </a:ext>
            </a:extLst>
          </p:cNvPr>
          <p:cNvSpPr txBox="1"/>
          <p:nvPr/>
        </p:nvSpPr>
        <p:spPr>
          <a:xfrm>
            <a:off x="7385191" y="1730703"/>
            <a:ext cx="989531" cy="461665"/>
          </a:xfrm>
          <a:prstGeom prst="rect">
            <a:avLst/>
          </a:prstGeom>
          <a:noFill/>
        </p:spPr>
        <p:txBody>
          <a:bodyPr wrap="square" rtlCol="0">
            <a:spAutoFit/>
          </a:bodyPr>
          <a:lstStyle/>
          <a:p>
            <a:r>
              <a:rPr lang="en-US" b="1" dirty="0"/>
              <a:t>2023</a:t>
            </a:r>
          </a:p>
        </p:txBody>
      </p:sp>
      <p:sp>
        <p:nvSpPr>
          <p:cNvPr id="16" name="TextBox 15">
            <a:extLst>
              <a:ext uri="{FF2B5EF4-FFF2-40B4-BE49-F238E27FC236}">
                <a16:creationId xmlns:a16="http://schemas.microsoft.com/office/drawing/2014/main" id="{8F7B1C80-CE3A-5170-0D11-D075D2726DD2}"/>
              </a:ext>
            </a:extLst>
          </p:cNvPr>
          <p:cNvSpPr txBox="1"/>
          <p:nvPr/>
        </p:nvSpPr>
        <p:spPr>
          <a:xfrm>
            <a:off x="2911641" y="1838425"/>
            <a:ext cx="3479533" cy="707886"/>
          </a:xfrm>
          <a:prstGeom prst="rect">
            <a:avLst/>
          </a:prstGeom>
          <a:noFill/>
        </p:spPr>
        <p:txBody>
          <a:bodyPr wrap="square" rtlCol="0">
            <a:spAutoFit/>
          </a:bodyPr>
          <a:lstStyle/>
          <a:p>
            <a:r>
              <a:rPr lang="en-CA" sz="2000" dirty="0">
                <a:solidFill>
                  <a:srgbClr val="FF0000"/>
                </a:solidFill>
              </a:rPr>
              <a:t>Pre-tax national income - Top 10% share</a:t>
            </a:r>
            <a:endParaRPr lang="en-US" sz="2000" dirty="0">
              <a:solidFill>
                <a:srgbClr val="FF0000"/>
              </a:solidFill>
            </a:endParaRPr>
          </a:p>
        </p:txBody>
      </p:sp>
      <p:sp>
        <p:nvSpPr>
          <p:cNvPr id="17" name="TextBox 16">
            <a:extLst>
              <a:ext uri="{FF2B5EF4-FFF2-40B4-BE49-F238E27FC236}">
                <a16:creationId xmlns:a16="http://schemas.microsoft.com/office/drawing/2014/main" id="{0D400FBC-7861-5D3F-0D1C-F3CE4E14F411}"/>
              </a:ext>
            </a:extLst>
          </p:cNvPr>
          <p:cNvSpPr txBox="1"/>
          <p:nvPr/>
        </p:nvSpPr>
        <p:spPr>
          <a:xfrm>
            <a:off x="2215415" y="5481991"/>
            <a:ext cx="3479533" cy="707886"/>
          </a:xfrm>
          <a:prstGeom prst="rect">
            <a:avLst/>
          </a:prstGeom>
          <a:noFill/>
        </p:spPr>
        <p:txBody>
          <a:bodyPr wrap="square" rtlCol="0">
            <a:spAutoFit/>
          </a:bodyPr>
          <a:lstStyle/>
          <a:p>
            <a:r>
              <a:rPr lang="en-CA" sz="2000" dirty="0">
                <a:solidFill>
                  <a:schemeClr val="accent2">
                    <a:lumMod val="75000"/>
                  </a:schemeClr>
                </a:solidFill>
              </a:rPr>
              <a:t>Pre-tax national income – </a:t>
            </a:r>
          </a:p>
          <a:p>
            <a:r>
              <a:rPr lang="en-CA" sz="2000" dirty="0">
                <a:solidFill>
                  <a:schemeClr val="accent2">
                    <a:lumMod val="75000"/>
                  </a:schemeClr>
                </a:solidFill>
              </a:rPr>
              <a:t>Top 1% share</a:t>
            </a:r>
            <a:endParaRPr lang="en-US" sz="2000" dirty="0">
              <a:solidFill>
                <a:schemeClr val="accent2">
                  <a:lumMod val="75000"/>
                </a:schemeClr>
              </a:solidFill>
            </a:endParaRPr>
          </a:p>
        </p:txBody>
      </p:sp>
      <p:sp>
        <p:nvSpPr>
          <p:cNvPr id="19" name="TextBox 18">
            <a:extLst>
              <a:ext uri="{FF2B5EF4-FFF2-40B4-BE49-F238E27FC236}">
                <a16:creationId xmlns:a16="http://schemas.microsoft.com/office/drawing/2014/main" id="{2CAC7CEF-9C94-B473-7C6C-ED8A6A041976}"/>
              </a:ext>
            </a:extLst>
          </p:cNvPr>
          <p:cNvSpPr txBox="1"/>
          <p:nvPr/>
        </p:nvSpPr>
        <p:spPr>
          <a:xfrm>
            <a:off x="7266476" y="5607654"/>
            <a:ext cx="1140858" cy="461665"/>
          </a:xfrm>
          <a:prstGeom prst="rect">
            <a:avLst/>
          </a:prstGeom>
          <a:noFill/>
        </p:spPr>
        <p:txBody>
          <a:bodyPr wrap="square" rtlCol="0">
            <a:spAutoFit/>
          </a:bodyPr>
          <a:lstStyle/>
          <a:p>
            <a:r>
              <a:rPr lang="en-US" dirty="0">
                <a:solidFill>
                  <a:schemeClr val="accent2">
                    <a:lumMod val="75000"/>
                  </a:schemeClr>
                </a:solidFill>
              </a:rPr>
              <a:t>11.6%</a:t>
            </a:r>
          </a:p>
        </p:txBody>
      </p:sp>
    </p:spTree>
    <p:extLst>
      <p:ext uri="{BB962C8B-B14F-4D97-AF65-F5344CB8AC3E}">
        <p14:creationId xmlns:p14="http://schemas.microsoft.com/office/powerpoint/2010/main" val="2655122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F83BEA-7461-7B54-011C-8AD4D654C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C8B32-220B-9BC5-E188-3FC06B5840E3}"/>
              </a:ext>
            </a:extLst>
          </p:cNvPr>
          <p:cNvSpPr>
            <a:spLocks noGrp="1"/>
          </p:cNvSpPr>
          <p:nvPr>
            <p:ph type="title"/>
          </p:nvPr>
        </p:nvSpPr>
        <p:spPr>
          <a:xfrm>
            <a:off x="1438327" y="357151"/>
            <a:ext cx="7469204" cy="1062375"/>
          </a:xfrm>
        </p:spPr>
        <p:txBody>
          <a:bodyPr/>
          <a:lstStyle/>
          <a:p>
            <a:r>
              <a:rPr lang="en-US" dirty="0"/>
              <a:t>Canada post-tax income inequality</a:t>
            </a:r>
          </a:p>
        </p:txBody>
      </p:sp>
      <p:sp>
        <p:nvSpPr>
          <p:cNvPr id="10" name="TextBox 9">
            <a:extLst>
              <a:ext uri="{FF2B5EF4-FFF2-40B4-BE49-F238E27FC236}">
                <a16:creationId xmlns:a16="http://schemas.microsoft.com/office/drawing/2014/main" id="{92B36CB6-0446-8A06-CF5D-82BE29483F81}"/>
              </a:ext>
            </a:extLst>
          </p:cNvPr>
          <p:cNvSpPr txBox="1"/>
          <p:nvPr/>
        </p:nvSpPr>
        <p:spPr>
          <a:xfrm>
            <a:off x="4572000" y="6410425"/>
            <a:ext cx="4177364" cy="461665"/>
          </a:xfrm>
          <a:prstGeom prst="rect">
            <a:avLst/>
          </a:prstGeom>
          <a:noFill/>
        </p:spPr>
        <p:txBody>
          <a:bodyPr wrap="square" rtlCol="0">
            <a:spAutoFit/>
          </a:bodyPr>
          <a:lstStyle/>
          <a:p>
            <a:r>
              <a:rPr lang="en-US" dirty="0"/>
              <a:t>World Inequality Database</a:t>
            </a:r>
          </a:p>
        </p:txBody>
      </p:sp>
      <p:pic>
        <p:nvPicPr>
          <p:cNvPr id="3" name="Picture 2">
            <a:extLst>
              <a:ext uri="{FF2B5EF4-FFF2-40B4-BE49-F238E27FC236}">
                <a16:creationId xmlns:a16="http://schemas.microsoft.com/office/drawing/2014/main" id="{1390C6BF-5976-BBB0-ACCB-F8E1E7654059}"/>
              </a:ext>
            </a:extLst>
          </p:cNvPr>
          <p:cNvPicPr>
            <a:picLocks noChangeAspect="1"/>
          </p:cNvPicPr>
          <p:nvPr/>
        </p:nvPicPr>
        <p:blipFill>
          <a:blip r:embed="rId3"/>
          <a:stretch>
            <a:fillRect/>
          </a:stretch>
        </p:blipFill>
        <p:spPr>
          <a:xfrm>
            <a:off x="1080876" y="1297612"/>
            <a:ext cx="7369509" cy="5560388"/>
          </a:xfrm>
          <a:prstGeom prst="rect">
            <a:avLst/>
          </a:prstGeom>
        </p:spPr>
      </p:pic>
      <p:sp>
        <p:nvSpPr>
          <p:cNvPr id="4" name="TextBox 3">
            <a:extLst>
              <a:ext uri="{FF2B5EF4-FFF2-40B4-BE49-F238E27FC236}">
                <a16:creationId xmlns:a16="http://schemas.microsoft.com/office/drawing/2014/main" id="{08E7DFE5-4703-A885-88C2-C2924339A78D}"/>
              </a:ext>
            </a:extLst>
          </p:cNvPr>
          <p:cNvSpPr txBox="1"/>
          <p:nvPr/>
        </p:nvSpPr>
        <p:spPr>
          <a:xfrm>
            <a:off x="2455435" y="2307096"/>
            <a:ext cx="3479533" cy="707886"/>
          </a:xfrm>
          <a:prstGeom prst="rect">
            <a:avLst/>
          </a:prstGeom>
          <a:noFill/>
        </p:spPr>
        <p:txBody>
          <a:bodyPr wrap="square" rtlCol="0">
            <a:spAutoFit/>
          </a:bodyPr>
          <a:lstStyle/>
          <a:p>
            <a:r>
              <a:rPr lang="en-CA" sz="2000" dirty="0">
                <a:solidFill>
                  <a:srgbClr val="FF0000"/>
                </a:solidFill>
              </a:rPr>
              <a:t>Post-tax national income - Top 10% share</a:t>
            </a:r>
            <a:endParaRPr lang="en-US" sz="2000" dirty="0">
              <a:solidFill>
                <a:srgbClr val="FF0000"/>
              </a:solidFill>
            </a:endParaRPr>
          </a:p>
        </p:txBody>
      </p:sp>
      <p:sp>
        <p:nvSpPr>
          <p:cNvPr id="5" name="TextBox 4">
            <a:extLst>
              <a:ext uri="{FF2B5EF4-FFF2-40B4-BE49-F238E27FC236}">
                <a16:creationId xmlns:a16="http://schemas.microsoft.com/office/drawing/2014/main" id="{5D4CB3E9-D044-EC24-C144-935690528E97}"/>
              </a:ext>
            </a:extLst>
          </p:cNvPr>
          <p:cNvSpPr txBox="1"/>
          <p:nvPr/>
        </p:nvSpPr>
        <p:spPr>
          <a:xfrm>
            <a:off x="7460854" y="1376390"/>
            <a:ext cx="989531" cy="461665"/>
          </a:xfrm>
          <a:prstGeom prst="rect">
            <a:avLst/>
          </a:prstGeom>
          <a:noFill/>
        </p:spPr>
        <p:txBody>
          <a:bodyPr wrap="square" rtlCol="0">
            <a:spAutoFit/>
          </a:bodyPr>
          <a:lstStyle/>
          <a:p>
            <a:r>
              <a:rPr lang="en-US" b="1" dirty="0"/>
              <a:t>2023</a:t>
            </a:r>
          </a:p>
        </p:txBody>
      </p:sp>
      <p:sp>
        <p:nvSpPr>
          <p:cNvPr id="6" name="TextBox 5">
            <a:extLst>
              <a:ext uri="{FF2B5EF4-FFF2-40B4-BE49-F238E27FC236}">
                <a16:creationId xmlns:a16="http://schemas.microsoft.com/office/drawing/2014/main" id="{BD7EA3B5-9EC9-EB8F-F693-71610D716FA6}"/>
              </a:ext>
            </a:extLst>
          </p:cNvPr>
          <p:cNvSpPr txBox="1"/>
          <p:nvPr/>
        </p:nvSpPr>
        <p:spPr>
          <a:xfrm>
            <a:off x="7461098" y="2718250"/>
            <a:ext cx="1217860" cy="461665"/>
          </a:xfrm>
          <a:prstGeom prst="rect">
            <a:avLst/>
          </a:prstGeom>
          <a:noFill/>
        </p:spPr>
        <p:txBody>
          <a:bodyPr wrap="square" rtlCol="0">
            <a:spAutoFit/>
          </a:bodyPr>
          <a:lstStyle/>
          <a:p>
            <a:r>
              <a:rPr lang="en-US" dirty="0">
                <a:solidFill>
                  <a:srgbClr val="FF0000"/>
                </a:solidFill>
              </a:rPr>
              <a:t>28.2%</a:t>
            </a:r>
          </a:p>
        </p:txBody>
      </p:sp>
      <p:sp>
        <p:nvSpPr>
          <p:cNvPr id="7" name="TextBox 6">
            <a:extLst>
              <a:ext uri="{FF2B5EF4-FFF2-40B4-BE49-F238E27FC236}">
                <a16:creationId xmlns:a16="http://schemas.microsoft.com/office/drawing/2014/main" id="{ACB1DEA5-B7C0-B60F-393B-552347B47B42}"/>
              </a:ext>
            </a:extLst>
          </p:cNvPr>
          <p:cNvSpPr txBox="1"/>
          <p:nvPr/>
        </p:nvSpPr>
        <p:spPr>
          <a:xfrm>
            <a:off x="7309527" y="5098723"/>
            <a:ext cx="1140858" cy="461665"/>
          </a:xfrm>
          <a:prstGeom prst="rect">
            <a:avLst/>
          </a:prstGeom>
          <a:noFill/>
        </p:spPr>
        <p:txBody>
          <a:bodyPr wrap="square" rtlCol="0">
            <a:spAutoFit/>
          </a:bodyPr>
          <a:lstStyle/>
          <a:p>
            <a:r>
              <a:rPr lang="en-US" dirty="0">
                <a:solidFill>
                  <a:schemeClr val="accent4">
                    <a:lumMod val="60000"/>
                    <a:lumOff val="40000"/>
                  </a:schemeClr>
                </a:solidFill>
              </a:rPr>
              <a:t>8.3%</a:t>
            </a:r>
          </a:p>
        </p:txBody>
      </p:sp>
      <p:sp>
        <p:nvSpPr>
          <p:cNvPr id="8" name="TextBox 7">
            <a:extLst>
              <a:ext uri="{FF2B5EF4-FFF2-40B4-BE49-F238E27FC236}">
                <a16:creationId xmlns:a16="http://schemas.microsoft.com/office/drawing/2014/main" id="{A8601123-1DB8-D9AB-36B2-60B9B9D87558}"/>
              </a:ext>
            </a:extLst>
          </p:cNvPr>
          <p:cNvSpPr txBox="1"/>
          <p:nvPr/>
        </p:nvSpPr>
        <p:spPr>
          <a:xfrm>
            <a:off x="2257992" y="5012302"/>
            <a:ext cx="3479533" cy="707886"/>
          </a:xfrm>
          <a:prstGeom prst="rect">
            <a:avLst/>
          </a:prstGeom>
          <a:noFill/>
        </p:spPr>
        <p:txBody>
          <a:bodyPr wrap="square" rtlCol="0">
            <a:spAutoFit/>
          </a:bodyPr>
          <a:lstStyle/>
          <a:p>
            <a:r>
              <a:rPr lang="en-CA" sz="2000" dirty="0">
                <a:solidFill>
                  <a:schemeClr val="accent4">
                    <a:lumMod val="60000"/>
                    <a:lumOff val="40000"/>
                  </a:schemeClr>
                </a:solidFill>
              </a:rPr>
              <a:t>Post-tax national income – Top 1% share</a:t>
            </a:r>
            <a:endParaRPr lang="en-US" sz="2000" dirty="0">
              <a:solidFill>
                <a:schemeClr val="accent4">
                  <a:lumMod val="60000"/>
                  <a:lumOff val="40000"/>
                </a:schemeClr>
              </a:solidFill>
            </a:endParaRPr>
          </a:p>
        </p:txBody>
      </p:sp>
    </p:spTree>
    <p:extLst>
      <p:ext uri="{BB962C8B-B14F-4D97-AF65-F5344CB8AC3E}">
        <p14:creationId xmlns:p14="http://schemas.microsoft.com/office/powerpoint/2010/main" val="1873081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A59E1F-363B-127C-B369-FF05DA794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EEBAA-D023-0104-40AE-27B739DA98C5}"/>
              </a:ext>
            </a:extLst>
          </p:cNvPr>
          <p:cNvSpPr>
            <a:spLocks noGrp="1"/>
          </p:cNvSpPr>
          <p:nvPr>
            <p:ph type="title"/>
          </p:nvPr>
        </p:nvSpPr>
        <p:spPr>
          <a:xfrm>
            <a:off x="1463040" y="107950"/>
            <a:ext cx="7469204" cy="1062375"/>
          </a:xfrm>
        </p:spPr>
        <p:txBody>
          <a:bodyPr/>
          <a:lstStyle/>
          <a:p>
            <a:r>
              <a:rPr lang="en-US" dirty="0"/>
              <a:t>Canada wealth inequality</a:t>
            </a:r>
          </a:p>
        </p:txBody>
      </p:sp>
      <p:pic>
        <p:nvPicPr>
          <p:cNvPr id="3" name="Picture 2">
            <a:extLst>
              <a:ext uri="{FF2B5EF4-FFF2-40B4-BE49-F238E27FC236}">
                <a16:creationId xmlns:a16="http://schemas.microsoft.com/office/drawing/2014/main" id="{7E722DB2-22E1-3883-9765-AEAA011589AF}"/>
              </a:ext>
            </a:extLst>
          </p:cNvPr>
          <p:cNvPicPr>
            <a:picLocks noChangeAspect="1"/>
          </p:cNvPicPr>
          <p:nvPr/>
        </p:nvPicPr>
        <p:blipFill>
          <a:blip r:embed="rId3"/>
          <a:stretch>
            <a:fillRect/>
          </a:stretch>
        </p:blipFill>
        <p:spPr>
          <a:xfrm>
            <a:off x="231005" y="1343917"/>
            <a:ext cx="7596185" cy="5007223"/>
          </a:xfrm>
          <a:prstGeom prst="rect">
            <a:avLst/>
          </a:prstGeom>
        </p:spPr>
      </p:pic>
      <p:sp>
        <p:nvSpPr>
          <p:cNvPr id="10" name="TextBox 9">
            <a:extLst>
              <a:ext uri="{FF2B5EF4-FFF2-40B4-BE49-F238E27FC236}">
                <a16:creationId xmlns:a16="http://schemas.microsoft.com/office/drawing/2014/main" id="{E8C58CD2-5531-5229-BAE8-E415291AD6B9}"/>
              </a:ext>
            </a:extLst>
          </p:cNvPr>
          <p:cNvSpPr txBox="1"/>
          <p:nvPr/>
        </p:nvSpPr>
        <p:spPr>
          <a:xfrm>
            <a:off x="3729787" y="5104965"/>
            <a:ext cx="2528113" cy="707886"/>
          </a:xfrm>
          <a:prstGeom prst="rect">
            <a:avLst/>
          </a:prstGeom>
          <a:noFill/>
        </p:spPr>
        <p:txBody>
          <a:bodyPr wrap="square" rtlCol="0">
            <a:spAutoFit/>
          </a:bodyPr>
          <a:lstStyle/>
          <a:p>
            <a:r>
              <a:rPr lang="en-CA" sz="2000" dirty="0">
                <a:solidFill>
                  <a:schemeClr val="accent4">
                    <a:lumMod val="60000"/>
                    <a:lumOff val="40000"/>
                  </a:schemeClr>
                </a:solidFill>
              </a:rPr>
              <a:t>Net personal wealth </a:t>
            </a:r>
          </a:p>
          <a:p>
            <a:r>
              <a:rPr lang="en-CA" sz="2000" dirty="0">
                <a:solidFill>
                  <a:schemeClr val="accent4">
                    <a:lumMod val="60000"/>
                    <a:lumOff val="40000"/>
                  </a:schemeClr>
                </a:solidFill>
              </a:rPr>
              <a:t>Bottom 50% share</a:t>
            </a:r>
            <a:endParaRPr lang="en-US" sz="2000" dirty="0">
              <a:solidFill>
                <a:schemeClr val="accent4">
                  <a:lumMod val="60000"/>
                  <a:lumOff val="40000"/>
                </a:schemeClr>
              </a:solidFill>
            </a:endParaRPr>
          </a:p>
        </p:txBody>
      </p:sp>
      <p:sp>
        <p:nvSpPr>
          <p:cNvPr id="11" name="TextBox 10">
            <a:extLst>
              <a:ext uri="{FF2B5EF4-FFF2-40B4-BE49-F238E27FC236}">
                <a16:creationId xmlns:a16="http://schemas.microsoft.com/office/drawing/2014/main" id="{021E25FA-ADDC-0486-F005-A752FA4FAF94}"/>
              </a:ext>
            </a:extLst>
          </p:cNvPr>
          <p:cNvSpPr txBox="1"/>
          <p:nvPr/>
        </p:nvSpPr>
        <p:spPr>
          <a:xfrm>
            <a:off x="6851582" y="5458908"/>
            <a:ext cx="1140858" cy="461665"/>
          </a:xfrm>
          <a:prstGeom prst="rect">
            <a:avLst/>
          </a:prstGeom>
          <a:noFill/>
        </p:spPr>
        <p:txBody>
          <a:bodyPr wrap="square" rtlCol="0">
            <a:spAutoFit/>
          </a:bodyPr>
          <a:lstStyle/>
          <a:p>
            <a:r>
              <a:rPr lang="en-US" dirty="0">
                <a:solidFill>
                  <a:schemeClr val="accent4">
                    <a:lumMod val="60000"/>
                    <a:lumOff val="40000"/>
                  </a:schemeClr>
                </a:solidFill>
              </a:rPr>
              <a:t>4.0%</a:t>
            </a:r>
          </a:p>
        </p:txBody>
      </p:sp>
      <p:sp>
        <p:nvSpPr>
          <p:cNvPr id="12" name="TextBox 11">
            <a:extLst>
              <a:ext uri="{FF2B5EF4-FFF2-40B4-BE49-F238E27FC236}">
                <a16:creationId xmlns:a16="http://schemas.microsoft.com/office/drawing/2014/main" id="{CF1EEB37-E8B7-63D2-4623-C1EAB6E0D291}"/>
              </a:ext>
            </a:extLst>
          </p:cNvPr>
          <p:cNvSpPr txBox="1"/>
          <p:nvPr/>
        </p:nvSpPr>
        <p:spPr>
          <a:xfrm>
            <a:off x="6774580" y="2548807"/>
            <a:ext cx="1217860" cy="461665"/>
          </a:xfrm>
          <a:prstGeom prst="rect">
            <a:avLst/>
          </a:prstGeom>
          <a:noFill/>
        </p:spPr>
        <p:txBody>
          <a:bodyPr wrap="square" rtlCol="0">
            <a:spAutoFit/>
          </a:bodyPr>
          <a:lstStyle/>
          <a:p>
            <a:r>
              <a:rPr lang="en-US" dirty="0">
                <a:solidFill>
                  <a:srgbClr val="FF0000"/>
                </a:solidFill>
              </a:rPr>
              <a:t>58.7%</a:t>
            </a:r>
          </a:p>
        </p:txBody>
      </p:sp>
      <p:sp>
        <p:nvSpPr>
          <p:cNvPr id="13" name="TextBox 12">
            <a:extLst>
              <a:ext uri="{FF2B5EF4-FFF2-40B4-BE49-F238E27FC236}">
                <a16:creationId xmlns:a16="http://schemas.microsoft.com/office/drawing/2014/main" id="{B2D67BBD-EDC2-4D16-5BEB-4B5AD8B5F891}"/>
              </a:ext>
            </a:extLst>
          </p:cNvPr>
          <p:cNvSpPr txBox="1"/>
          <p:nvPr/>
        </p:nvSpPr>
        <p:spPr>
          <a:xfrm>
            <a:off x="6745704" y="1399092"/>
            <a:ext cx="989531" cy="461665"/>
          </a:xfrm>
          <a:prstGeom prst="rect">
            <a:avLst/>
          </a:prstGeom>
          <a:noFill/>
        </p:spPr>
        <p:txBody>
          <a:bodyPr wrap="square" rtlCol="0">
            <a:spAutoFit/>
          </a:bodyPr>
          <a:lstStyle/>
          <a:p>
            <a:r>
              <a:rPr lang="en-US" b="1" dirty="0"/>
              <a:t>2023</a:t>
            </a:r>
          </a:p>
        </p:txBody>
      </p:sp>
      <p:sp>
        <p:nvSpPr>
          <p:cNvPr id="14" name="TextBox 13">
            <a:extLst>
              <a:ext uri="{FF2B5EF4-FFF2-40B4-BE49-F238E27FC236}">
                <a16:creationId xmlns:a16="http://schemas.microsoft.com/office/drawing/2014/main" id="{DD4A1B32-DAE8-2FAD-D426-B00E73B136F3}"/>
              </a:ext>
            </a:extLst>
          </p:cNvPr>
          <p:cNvSpPr txBox="1"/>
          <p:nvPr/>
        </p:nvSpPr>
        <p:spPr>
          <a:xfrm>
            <a:off x="3729790" y="2479352"/>
            <a:ext cx="2559260" cy="707886"/>
          </a:xfrm>
          <a:prstGeom prst="rect">
            <a:avLst/>
          </a:prstGeom>
          <a:noFill/>
        </p:spPr>
        <p:txBody>
          <a:bodyPr wrap="square" rtlCol="0">
            <a:spAutoFit/>
          </a:bodyPr>
          <a:lstStyle/>
          <a:p>
            <a:r>
              <a:rPr lang="en-CA" sz="2000" dirty="0">
                <a:solidFill>
                  <a:srgbClr val="FF0000"/>
                </a:solidFill>
              </a:rPr>
              <a:t>Net personal wealth </a:t>
            </a:r>
          </a:p>
          <a:p>
            <a:r>
              <a:rPr lang="en-CA" sz="2000" dirty="0">
                <a:solidFill>
                  <a:srgbClr val="FF0000"/>
                </a:solidFill>
              </a:rPr>
              <a:t>Top 10% share</a:t>
            </a:r>
            <a:endParaRPr lang="en-US" sz="2000" dirty="0">
              <a:solidFill>
                <a:srgbClr val="FF0000"/>
              </a:solidFill>
            </a:endParaRPr>
          </a:p>
        </p:txBody>
      </p:sp>
      <p:sp>
        <p:nvSpPr>
          <p:cNvPr id="15" name="TextBox 14">
            <a:extLst>
              <a:ext uri="{FF2B5EF4-FFF2-40B4-BE49-F238E27FC236}">
                <a16:creationId xmlns:a16="http://schemas.microsoft.com/office/drawing/2014/main" id="{494C8EE4-441D-C532-4D17-6EBAC1115A1A}"/>
              </a:ext>
            </a:extLst>
          </p:cNvPr>
          <p:cNvSpPr txBox="1"/>
          <p:nvPr/>
        </p:nvSpPr>
        <p:spPr>
          <a:xfrm>
            <a:off x="3729788" y="3707360"/>
            <a:ext cx="2528113" cy="707886"/>
          </a:xfrm>
          <a:prstGeom prst="rect">
            <a:avLst/>
          </a:prstGeom>
          <a:noFill/>
        </p:spPr>
        <p:txBody>
          <a:bodyPr wrap="square" rtlCol="0">
            <a:spAutoFit/>
          </a:bodyPr>
          <a:lstStyle/>
          <a:p>
            <a:r>
              <a:rPr lang="en-CA" sz="2000" dirty="0">
                <a:solidFill>
                  <a:schemeClr val="accent2">
                    <a:lumMod val="75000"/>
                  </a:schemeClr>
                </a:solidFill>
              </a:rPr>
              <a:t>Net personal wealth </a:t>
            </a:r>
          </a:p>
          <a:p>
            <a:r>
              <a:rPr lang="en-CA" sz="2000" dirty="0">
                <a:solidFill>
                  <a:schemeClr val="accent2">
                    <a:lumMod val="75000"/>
                  </a:schemeClr>
                </a:solidFill>
              </a:rPr>
              <a:t>Top 1% share</a:t>
            </a:r>
            <a:endParaRPr lang="en-US" sz="2000" dirty="0">
              <a:solidFill>
                <a:schemeClr val="accent2">
                  <a:lumMod val="75000"/>
                </a:schemeClr>
              </a:solidFill>
            </a:endParaRPr>
          </a:p>
        </p:txBody>
      </p:sp>
      <p:sp>
        <p:nvSpPr>
          <p:cNvPr id="16" name="TextBox 15">
            <a:extLst>
              <a:ext uri="{FF2B5EF4-FFF2-40B4-BE49-F238E27FC236}">
                <a16:creationId xmlns:a16="http://schemas.microsoft.com/office/drawing/2014/main" id="{4026CC02-BBEF-7C2A-B7D3-DD4DB5CA2915}"/>
              </a:ext>
            </a:extLst>
          </p:cNvPr>
          <p:cNvSpPr txBox="1"/>
          <p:nvPr/>
        </p:nvSpPr>
        <p:spPr>
          <a:xfrm>
            <a:off x="6745704" y="3927289"/>
            <a:ext cx="1140858" cy="461665"/>
          </a:xfrm>
          <a:prstGeom prst="rect">
            <a:avLst/>
          </a:prstGeom>
          <a:noFill/>
        </p:spPr>
        <p:txBody>
          <a:bodyPr wrap="square" rtlCol="0">
            <a:spAutoFit/>
          </a:bodyPr>
          <a:lstStyle/>
          <a:p>
            <a:r>
              <a:rPr lang="en-US" dirty="0">
                <a:solidFill>
                  <a:schemeClr val="accent2">
                    <a:lumMod val="75000"/>
                  </a:schemeClr>
                </a:solidFill>
              </a:rPr>
              <a:t>24.5%</a:t>
            </a:r>
          </a:p>
        </p:txBody>
      </p:sp>
      <p:sp>
        <p:nvSpPr>
          <p:cNvPr id="17" name="TextBox 16">
            <a:extLst>
              <a:ext uri="{FF2B5EF4-FFF2-40B4-BE49-F238E27FC236}">
                <a16:creationId xmlns:a16="http://schemas.microsoft.com/office/drawing/2014/main" id="{38048B81-E830-1122-4953-6F9C4E66640E}"/>
              </a:ext>
            </a:extLst>
          </p:cNvPr>
          <p:cNvSpPr txBox="1"/>
          <p:nvPr/>
        </p:nvSpPr>
        <p:spPr>
          <a:xfrm>
            <a:off x="4572000" y="6410425"/>
            <a:ext cx="4177364" cy="461665"/>
          </a:xfrm>
          <a:prstGeom prst="rect">
            <a:avLst/>
          </a:prstGeom>
          <a:noFill/>
        </p:spPr>
        <p:txBody>
          <a:bodyPr wrap="square" rtlCol="0">
            <a:spAutoFit/>
          </a:bodyPr>
          <a:lstStyle/>
          <a:p>
            <a:r>
              <a:rPr lang="en-US" dirty="0"/>
              <a:t>World Inequality Database</a:t>
            </a:r>
          </a:p>
        </p:txBody>
      </p:sp>
    </p:spTree>
    <p:extLst>
      <p:ext uri="{BB962C8B-B14F-4D97-AF65-F5344CB8AC3E}">
        <p14:creationId xmlns:p14="http://schemas.microsoft.com/office/powerpoint/2010/main" val="88192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3E27-F995-198A-B7E1-A8097C53ACD3}"/>
              </a:ext>
            </a:extLst>
          </p:cNvPr>
          <p:cNvSpPr>
            <a:spLocks noGrp="1"/>
          </p:cNvSpPr>
          <p:nvPr>
            <p:ph type="title"/>
          </p:nvPr>
        </p:nvSpPr>
        <p:spPr/>
        <p:txBody>
          <a:bodyPr/>
          <a:lstStyle/>
          <a:p>
            <a:r>
              <a:rPr lang="en-US" dirty="0"/>
              <a:t>World social conditions</a:t>
            </a:r>
          </a:p>
        </p:txBody>
      </p:sp>
      <p:sp>
        <p:nvSpPr>
          <p:cNvPr id="3" name="Content Placeholder 2">
            <a:extLst>
              <a:ext uri="{FF2B5EF4-FFF2-40B4-BE49-F238E27FC236}">
                <a16:creationId xmlns:a16="http://schemas.microsoft.com/office/drawing/2014/main" id="{EF60F965-9580-0CA2-AC39-CE8E4E097F73}"/>
              </a:ext>
            </a:extLst>
          </p:cNvPr>
          <p:cNvSpPr>
            <a:spLocks noGrp="1"/>
          </p:cNvSpPr>
          <p:nvPr>
            <p:ph idx="1"/>
          </p:nvPr>
        </p:nvSpPr>
        <p:spPr>
          <a:xfrm>
            <a:off x="550862" y="1444625"/>
            <a:ext cx="8042275" cy="4343400"/>
          </a:xfrm>
        </p:spPr>
        <p:txBody>
          <a:bodyPr/>
          <a:lstStyle/>
          <a:p>
            <a:pPr marL="0" indent="0">
              <a:spcBef>
                <a:spcPts val="600"/>
              </a:spcBef>
              <a:spcAft>
                <a:spcPts val="600"/>
              </a:spcAft>
              <a:buNone/>
            </a:pPr>
            <a:r>
              <a:rPr lang="en-US" sz="2800" dirty="0"/>
              <a:t>“</a:t>
            </a:r>
            <a:r>
              <a:rPr lang="en-CA" sz="2800" dirty="0"/>
              <a:t>societies across the world are facing deep challenges. </a:t>
            </a:r>
          </a:p>
          <a:p>
            <a:pPr>
              <a:spcBef>
                <a:spcPts val="600"/>
              </a:spcBef>
              <a:spcAft>
                <a:spcPts val="600"/>
              </a:spcAft>
            </a:pPr>
            <a:r>
              <a:rPr lang="en-CA" sz="2800" dirty="0"/>
              <a:t>Inequalities remain stubbornly high; </a:t>
            </a:r>
          </a:p>
          <a:p>
            <a:pPr>
              <a:spcBef>
                <a:spcPts val="600"/>
              </a:spcBef>
              <a:spcAft>
                <a:spcPts val="600"/>
              </a:spcAft>
            </a:pPr>
            <a:r>
              <a:rPr lang="en-CA" sz="2800" dirty="0"/>
              <a:t>many people struggle to earn adequate incomes in precarious jobs, and insecurity is on the rise. </a:t>
            </a:r>
          </a:p>
          <a:p>
            <a:pPr>
              <a:spcBef>
                <a:spcPts val="600"/>
              </a:spcBef>
              <a:spcAft>
                <a:spcPts val="600"/>
              </a:spcAft>
            </a:pPr>
            <a:r>
              <a:rPr lang="en-CA" sz="2800" dirty="0"/>
              <a:t>Frustration with the status quo is fuelling distrust and straining the very foundations of global solidarity.”</a:t>
            </a:r>
          </a:p>
          <a:p>
            <a:pPr marL="0" indent="0" algn="r">
              <a:spcBef>
                <a:spcPts val="600"/>
              </a:spcBef>
              <a:spcAft>
                <a:spcPts val="600"/>
              </a:spcAft>
              <a:buNone/>
            </a:pPr>
            <a:r>
              <a:rPr lang="en-US" dirty="0"/>
              <a:t>World Social Report 2025</a:t>
            </a:r>
          </a:p>
        </p:txBody>
      </p:sp>
    </p:spTree>
    <p:extLst>
      <p:ext uri="{BB962C8B-B14F-4D97-AF65-F5344CB8AC3E}">
        <p14:creationId xmlns:p14="http://schemas.microsoft.com/office/powerpoint/2010/main" val="339517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6394-414D-F1C8-606C-0F166AA8BEBD}"/>
              </a:ext>
            </a:extLst>
          </p:cNvPr>
          <p:cNvSpPr>
            <a:spLocks noGrp="1"/>
          </p:cNvSpPr>
          <p:nvPr>
            <p:ph type="title"/>
          </p:nvPr>
        </p:nvSpPr>
        <p:spPr>
          <a:xfrm>
            <a:off x="1524000" y="246062"/>
            <a:ext cx="7067550" cy="1336675"/>
          </a:xfrm>
        </p:spPr>
        <p:txBody>
          <a:bodyPr/>
          <a:lstStyle/>
          <a:p>
            <a:r>
              <a:rPr lang="en-US" dirty="0"/>
              <a:t>World social condition, 2025</a:t>
            </a:r>
          </a:p>
        </p:txBody>
      </p:sp>
      <p:sp>
        <p:nvSpPr>
          <p:cNvPr id="3" name="Content Placeholder 2">
            <a:extLst>
              <a:ext uri="{FF2B5EF4-FFF2-40B4-BE49-F238E27FC236}">
                <a16:creationId xmlns:a16="http://schemas.microsoft.com/office/drawing/2014/main" id="{BB989BE2-083D-004E-958F-2CE0F05B31BB}"/>
              </a:ext>
            </a:extLst>
          </p:cNvPr>
          <p:cNvSpPr>
            <a:spLocks noGrp="1"/>
          </p:cNvSpPr>
          <p:nvPr>
            <p:ph idx="1"/>
          </p:nvPr>
        </p:nvSpPr>
        <p:spPr/>
        <p:txBody>
          <a:bodyPr/>
          <a:lstStyle/>
          <a:p>
            <a:r>
              <a:rPr lang="en-CA" sz="2600" dirty="0"/>
              <a:t>Income and wealth inequality within countries are extremely high but are not rising everywhere. Inequality trends differ even among countries at similar levels of development: policies matter.</a:t>
            </a:r>
          </a:p>
          <a:p>
            <a:r>
              <a:rPr lang="en-CA" sz="2600" dirty="0"/>
              <a:t>Employment insecurity and precariousness, along with the social and economic uncertainties they generate, are putting pressure on societies, affecting trust in institutions and polarizing political discourses.</a:t>
            </a:r>
          </a:p>
          <a:p>
            <a:pPr marL="0" indent="0" algn="r">
              <a:buNone/>
            </a:pPr>
            <a:r>
              <a:rPr lang="en-CA" u="sng" dirty="0"/>
              <a:t>World Social Report 2025</a:t>
            </a:r>
            <a:endParaRPr lang="en-CA" dirty="0"/>
          </a:p>
          <a:p>
            <a:endParaRPr lang="en-CA" dirty="0"/>
          </a:p>
          <a:p>
            <a:endParaRPr lang="en-US" dirty="0"/>
          </a:p>
        </p:txBody>
      </p:sp>
    </p:spTree>
    <p:extLst>
      <p:ext uri="{BB962C8B-B14F-4D97-AF65-F5344CB8AC3E}">
        <p14:creationId xmlns:p14="http://schemas.microsoft.com/office/powerpoint/2010/main" val="2867271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859A-36DF-2642-DA8F-10946BDF7E81}"/>
              </a:ext>
            </a:extLst>
          </p:cNvPr>
          <p:cNvSpPr>
            <a:spLocks noGrp="1"/>
          </p:cNvSpPr>
          <p:nvPr>
            <p:ph type="title"/>
          </p:nvPr>
        </p:nvSpPr>
        <p:spPr/>
        <p:txBody>
          <a:bodyPr/>
          <a:lstStyle/>
          <a:p>
            <a:r>
              <a:rPr lang="en-CA" dirty="0"/>
              <a:t>Social cohesion at risk: a trust deficit  </a:t>
            </a:r>
            <a:endParaRPr lang="en-US" dirty="0"/>
          </a:p>
        </p:txBody>
      </p:sp>
      <p:sp>
        <p:nvSpPr>
          <p:cNvPr id="3" name="Content Placeholder 2">
            <a:extLst>
              <a:ext uri="{FF2B5EF4-FFF2-40B4-BE49-F238E27FC236}">
                <a16:creationId xmlns:a16="http://schemas.microsoft.com/office/drawing/2014/main" id="{90AC5074-E220-26CE-D1B3-DF1ACF09F0F9}"/>
              </a:ext>
            </a:extLst>
          </p:cNvPr>
          <p:cNvSpPr>
            <a:spLocks noGrp="1"/>
          </p:cNvSpPr>
          <p:nvPr>
            <p:ph idx="1"/>
          </p:nvPr>
        </p:nvSpPr>
        <p:spPr/>
        <p:txBody>
          <a:bodyPr/>
          <a:lstStyle/>
          <a:p>
            <a:pPr lvl="0">
              <a:spcBef>
                <a:spcPts val="600"/>
              </a:spcBef>
              <a:spcAft>
                <a:spcPts val="600"/>
              </a:spcAft>
            </a:pPr>
            <a:r>
              <a:rPr lang="en-CA" sz="2200" dirty="0"/>
              <a:t>The weakening of social cohesion undermines capacities for collective action, threatening social progress and the achievement of the SDGs.</a:t>
            </a:r>
          </a:p>
          <a:p>
            <a:pPr lvl="0">
              <a:spcBef>
                <a:spcPts val="600"/>
              </a:spcBef>
              <a:spcAft>
                <a:spcPts val="600"/>
              </a:spcAft>
            </a:pPr>
            <a:r>
              <a:rPr lang="en-CA" sz="2200" dirty="0"/>
              <a:t>Trust, a core dimension of social cohesion, is low and declining, both among people and toward institutions.</a:t>
            </a:r>
          </a:p>
          <a:p>
            <a:pPr lvl="0">
              <a:spcBef>
                <a:spcPts val="600"/>
              </a:spcBef>
              <a:spcAft>
                <a:spcPts val="600"/>
              </a:spcAft>
            </a:pPr>
            <a:r>
              <a:rPr lang="en-CA" sz="2200" dirty="0"/>
              <a:t>Over half of the global population has little or no trust in their government. Each consecutive cohort, from those born in the 1930s to those born in the 1990s, has been less trusting of government than the one before.</a:t>
            </a:r>
          </a:p>
          <a:p>
            <a:pPr lvl="0">
              <a:spcBef>
                <a:spcPts val="600"/>
              </a:spcBef>
              <a:spcAft>
                <a:spcPts val="600"/>
              </a:spcAft>
            </a:pPr>
            <a:r>
              <a:rPr lang="en-CA" sz="2200" dirty="0"/>
              <a:t>Less than 30 per cent of people believe others can be trusted.</a:t>
            </a:r>
          </a:p>
          <a:p>
            <a:pPr marL="0" indent="0" algn="r">
              <a:spcBef>
                <a:spcPts val="600"/>
              </a:spcBef>
              <a:spcAft>
                <a:spcPts val="600"/>
              </a:spcAft>
              <a:buNone/>
            </a:pPr>
            <a:r>
              <a:rPr lang="en-CA" u="sng" dirty="0"/>
              <a:t>World Social Report 2025</a:t>
            </a:r>
            <a:endParaRPr lang="en-CA" sz="2200" dirty="0"/>
          </a:p>
          <a:p>
            <a:endParaRPr lang="en-US" dirty="0"/>
          </a:p>
        </p:txBody>
      </p:sp>
    </p:spTree>
    <p:extLst>
      <p:ext uri="{BB962C8B-B14F-4D97-AF65-F5344CB8AC3E}">
        <p14:creationId xmlns:p14="http://schemas.microsoft.com/office/powerpoint/2010/main" val="2932676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77C5-10BA-3BF9-31B9-8480F9AFA71E}"/>
              </a:ext>
            </a:extLst>
          </p:cNvPr>
          <p:cNvSpPr>
            <a:spLocks noGrp="1"/>
          </p:cNvSpPr>
          <p:nvPr>
            <p:ph type="title"/>
          </p:nvPr>
        </p:nvSpPr>
        <p:spPr>
          <a:xfrm>
            <a:off x="1038225" y="2947570"/>
            <a:ext cx="7067550" cy="962860"/>
          </a:xfrm>
        </p:spPr>
        <p:txBody>
          <a:bodyPr/>
          <a:lstStyle/>
          <a:p>
            <a:pPr lvl="1"/>
            <a:r>
              <a:rPr lang="en-US" b="1" dirty="0"/>
              <a:t>2. We need to change:</a:t>
            </a:r>
            <a:br>
              <a:rPr lang="en-US" b="1" dirty="0"/>
            </a:br>
            <a:r>
              <a:rPr lang="en-US" sz="4000" b="1" dirty="0"/>
              <a:t>Towards a </a:t>
            </a:r>
            <a:br>
              <a:rPr lang="en-US" sz="4000" b="1" dirty="0"/>
            </a:br>
            <a:r>
              <a:rPr lang="en-US" sz="4000" b="1" dirty="0"/>
              <a:t>Wellbeing Society</a:t>
            </a:r>
            <a:endParaRPr lang="en-US" b="1" dirty="0"/>
          </a:p>
        </p:txBody>
      </p:sp>
    </p:spTree>
    <p:extLst>
      <p:ext uri="{BB962C8B-B14F-4D97-AF65-F5344CB8AC3E}">
        <p14:creationId xmlns:p14="http://schemas.microsoft.com/office/powerpoint/2010/main" val="2663277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1247775" y="1758952"/>
            <a:ext cx="7067550" cy="1336675"/>
          </a:xfrm>
        </p:spPr>
        <p:txBody>
          <a:bodyPr anchor="t"/>
          <a:lstStyle/>
          <a:p>
            <a:pPr eaLnBrk="1" hangingPunct="1"/>
            <a:r>
              <a:rPr lang="en-US" sz="4800" dirty="0">
                <a:latin typeface="News Gothic MT" charset="0"/>
              </a:rPr>
              <a:t>“Every system is perfectly designed to get the results it gets”</a:t>
            </a:r>
            <a:endParaRPr lang="en-US" dirty="0">
              <a:latin typeface="News Gothic MT" charset="0"/>
            </a:endParaRPr>
          </a:p>
        </p:txBody>
      </p:sp>
      <p:sp>
        <p:nvSpPr>
          <p:cNvPr id="3" name="Content Placeholder 2"/>
          <p:cNvSpPr>
            <a:spLocks noGrp="1"/>
          </p:cNvSpPr>
          <p:nvPr>
            <p:ph idx="1"/>
          </p:nvPr>
        </p:nvSpPr>
        <p:spPr>
          <a:xfrm>
            <a:off x="709613" y="5047869"/>
            <a:ext cx="7840662" cy="666751"/>
          </a:xfrm>
        </p:spPr>
        <p:txBody>
          <a:bodyPr/>
          <a:lstStyle/>
          <a:p>
            <a:pPr marL="0" indent="0" algn="ctr" eaLnBrk="1" hangingPunct="1">
              <a:buFont typeface="Wingdings 2" charset="0"/>
              <a:buNone/>
              <a:defRPr/>
            </a:pPr>
            <a:r>
              <a:rPr lang="en-US" dirty="0">
                <a:latin typeface="News Gothic MT" charset="0"/>
              </a:rPr>
              <a:t>(Institute for Healthcare Improvement)</a:t>
            </a:r>
          </a:p>
          <a:p>
            <a:pPr eaLnBrk="1" hangingPunct="1">
              <a:defRPr/>
            </a:pPr>
            <a:endParaRPr lang="en-US" dirty="0"/>
          </a:p>
        </p:txBody>
      </p:sp>
    </p:spTree>
    <p:extLst>
      <p:ext uri="{BB962C8B-B14F-4D97-AF65-F5344CB8AC3E}">
        <p14:creationId xmlns:p14="http://schemas.microsoft.com/office/powerpoint/2010/main" val="152198546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90AEE-C346-A2B9-7DE4-DD97DB4FA22F}"/>
              </a:ext>
            </a:extLst>
          </p:cNvPr>
          <p:cNvSpPr>
            <a:spLocks noGrp="1"/>
          </p:cNvSpPr>
          <p:nvPr>
            <p:ph type="title"/>
          </p:nvPr>
        </p:nvSpPr>
        <p:spPr/>
        <p:txBody>
          <a:bodyPr/>
          <a:lstStyle/>
          <a:p>
            <a:r>
              <a:rPr lang="en-US" sz="4000" dirty="0"/>
              <a:t>Our systems are designed for negative outcomes! </a:t>
            </a:r>
          </a:p>
        </p:txBody>
      </p:sp>
      <p:sp>
        <p:nvSpPr>
          <p:cNvPr id="4" name="Content Placeholder 3">
            <a:extLst>
              <a:ext uri="{FF2B5EF4-FFF2-40B4-BE49-F238E27FC236}">
                <a16:creationId xmlns:a16="http://schemas.microsoft.com/office/drawing/2014/main" id="{F4E8C61D-63A5-1C60-140A-664CCBB6B38D}"/>
              </a:ext>
            </a:extLst>
          </p:cNvPr>
          <p:cNvSpPr>
            <a:spLocks noGrp="1"/>
          </p:cNvSpPr>
          <p:nvPr>
            <p:ph idx="1"/>
          </p:nvPr>
        </p:nvSpPr>
        <p:spPr>
          <a:xfrm>
            <a:off x="552450" y="1356490"/>
            <a:ext cx="8216977" cy="4343400"/>
          </a:xfrm>
        </p:spPr>
        <p:txBody>
          <a:bodyPr/>
          <a:lstStyle/>
          <a:p>
            <a:pPr marL="0" indent="0">
              <a:buNone/>
            </a:pPr>
            <a:r>
              <a:rPr lang="en-CA" sz="2600" dirty="0"/>
              <a:t>“For a long time, we believed that our systems just needed fixing, that they were broken or outdated. But we’ve come to realize something more unsettling.</a:t>
            </a:r>
          </a:p>
          <a:p>
            <a:pPr marL="0" indent="0">
              <a:buNone/>
            </a:pPr>
            <a:r>
              <a:rPr lang="en-CA" sz="2600" dirty="0">
                <a:highlight>
                  <a:srgbClr val="FFFF00"/>
                </a:highlight>
              </a:rPr>
              <a:t>These systems are not broken. Their negative outcomes are not bugs. They are features of the way they were designed. And they are producing exactly what they were incentivized to produce — environmental degradation, exclusion, concentration of wealth, and structural inequality” </a:t>
            </a:r>
          </a:p>
          <a:p>
            <a:pPr marL="0" indent="0" algn="r">
              <a:spcBef>
                <a:spcPts val="0"/>
              </a:spcBef>
              <a:buNone/>
            </a:pPr>
            <a:endParaRPr lang="en-CA" sz="2000" dirty="0"/>
          </a:p>
          <a:p>
            <a:pPr marL="0" indent="0" algn="r">
              <a:spcBef>
                <a:spcPts val="0"/>
              </a:spcBef>
              <a:buNone/>
            </a:pPr>
            <a:r>
              <a:rPr lang="en-CA" sz="2000" dirty="0"/>
              <a:t>Saul Klein, former Dean of Business at UVic, and Arti Freeman, president and CEO of Definity Foundation, </a:t>
            </a:r>
          </a:p>
          <a:p>
            <a:pPr marL="0" indent="0" algn="r">
              <a:spcBef>
                <a:spcPts val="0"/>
              </a:spcBef>
              <a:buNone/>
            </a:pPr>
            <a:r>
              <a:rPr lang="en-CA" sz="2000" dirty="0"/>
              <a:t>Times Colonist, 11 July 2025</a:t>
            </a:r>
            <a:r>
              <a:rPr lang="en-CA" sz="1800" dirty="0"/>
              <a:t>  </a:t>
            </a:r>
            <a:endParaRPr lang="en-US" sz="2000" dirty="0"/>
          </a:p>
        </p:txBody>
      </p:sp>
    </p:spTree>
    <p:extLst>
      <p:ext uri="{BB962C8B-B14F-4D97-AF65-F5344CB8AC3E}">
        <p14:creationId xmlns:p14="http://schemas.microsoft.com/office/powerpoint/2010/main" val="383502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a:xfrm>
            <a:off x="1524000" y="498475"/>
            <a:ext cx="7067550" cy="1038225"/>
          </a:xfrm>
        </p:spPr>
        <p:txBody>
          <a:bodyPr/>
          <a:lstStyle/>
          <a:p>
            <a:pPr eaLnBrk="1" hangingPunct="1"/>
            <a:r>
              <a:rPr lang="en-US" sz="4800">
                <a:latin typeface="News Gothic MT" charset="0"/>
              </a:rPr>
              <a:t>Welcome to the Anthropocene</a:t>
            </a:r>
          </a:p>
        </p:txBody>
      </p:sp>
      <p:sp>
        <p:nvSpPr>
          <p:cNvPr id="36866" name="Content Placeholder 5"/>
          <p:cNvSpPr>
            <a:spLocks noGrp="1"/>
          </p:cNvSpPr>
          <p:nvPr>
            <p:ph idx="1"/>
          </p:nvPr>
        </p:nvSpPr>
        <p:spPr>
          <a:xfrm>
            <a:off x="741363" y="1536700"/>
            <a:ext cx="7850187" cy="4102100"/>
          </a:xfrm>
        </p:spPr>
        <p:txBody>
          <a:bodyPr/>
          <a:lstStyle/>
          <a:p>
            <a:pPr eaLnBrk="1" hangingPunct="1"/>
            <a:r>
              <a:rPr lang="en-US" sz="3200">
                <a:latin typeface="News Gothic MT" charset="0"/>
              </a:rPr>
              <a:t>A geological phenomenon, a new geological epoch</a:t>
            </a:r>
          </a:p>
          <a:p>
            <a:pPr eaLnBrk="1" hangingPunct="1"/>
            <a:r>
              <a:rPr lang="en-US" sz="3200">
                <a:latin typeface="News Gothic MT" charset="0"/>
              </a:rPr>
              <a:t>An ecological phenomenon </a:t>
            </a:r>
            <a:r>
              <a:rPr lang="mr-IN" sz="3200">
                <a:latin typeface="News Gothic MT" charset="0"/>
              </a:rPr>
              <a:t>–</a:t>
            </a:r>
            <a:r>
              <a:rPr lang="en-US" sz="3200">
                <a:latin typeface="News Gothic MT" charset="0"/>
              </a:rPr>
              <a:t> massive and rapid global ecological change</a:t>
            </a:r>
          </a:p>
          <a:p>
            <a:pPr eaLnBrk="1" hangingPunct="1"/>
            <a:r>
              <a:rPr lang="en-US" sz="3200">
                <a:latin typeface="News Gothic MT" charset="0"/>
              </a:rPr>
              <a:t>A human phenomenon - we are the </a:t>
            </a:r>
            <a:r>
              <a:rPr lang="en-US" sz="3200" i="1">
                <a:latin typeface="News Gothic MT" charset="0"/>
              </a:rPr>
              <a:t>anthropos</a:t>
            </a:r>
            <a:r>
              <a:rPr lang="en-US" sz="3200">
                <a:latin typeface="News Gothic MT" charset="0"/>
              </a:rPr>
              <a:t> in the Anthropocene</a:t>
            </a:r>
          </a:p>
          <a:p>
            <a:pPr lvl="1" eaLnBrk="1" hangingPunct="1"/>
            <a:r>
              <a:rPr lang="en-US" sz="2800">
                <a:latin typeface="News Gothic MT" charset="0"/>
              </a:rPr>
              <a:t>More precisely – </a:t>
            </a:r>
            <a:r>
              <a:rPr lang="en-US" sz="2800">
                <a:solidFill>
                  <a:srgbClr val="FF0000"/>
                </a:solidFill>
                <a:latin typeface="News Gothic MT" charset="0"/>
              </a:rPr>
              <a:t>SOME OF US </a:t>
            </a:r>
            <a:r>
              <a:rPr lang="en-US" sz="2800">
                <a:latin typeface="News Gothic MT" charset="0"/>
              </a:rPr>
              <a:t>are the </a:t>
            </a:r>
            <a:r>
              <a:rPr lang="en-US" sz="2800" i="1">
                <a:latin typeface="News Gothic MT" charset="0"/>
              </a:rPr>
              <a:t>anthropos</a:t>
            </a:r>
            <a:r>
              <a:rPr lang="en-US" sz="2800">
                <a:latin typeface="News Gothic MT" charset="0"/>
              </a:rPr>
              <a:t> in the Anthropocene</a:t>
            </a:r>
          </a:p>
          <a:p>
            <a:pPr lvl="1" eaLnBrk="1" hangingPunct="1"/>
            <a:endParaRPr lang="en-US" sz="3000">
              <a:latin typeface="News Gothic MT" charset="0"/>
            </a:endParaRPr>
          </a:p>
        </p:txBody>
      </p:sp>
    </p:spTree>
    <p:extLst>
      <p:ext uri="{BB962C8B-B14F-4D97-AF65-F5344CB8AC3E}">
        <p14:creationId xmlns:p14="http://schemas.microsoft.com/office/powerpoint/2010/main" val="215011083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a:extLst>
              <a:ext uri="{FF2B5EF4-FFF2-40B4-BE49-F238E27FC236}">
                <a16:creationId xmlns:a16="http://schemas.microsoft.com/office/drawing/2014/main" id="{BBA51D46-862E-4D6F-05F5-97EE75173138}"/>
              </a:ext>
            </a:extLst>
          </p:cNvPr>
          <p:cNvSpPr>
            <a:spLocks noGrp="1"/>
          </p:cNvSpPr>
          <p:nvPr>
            <p:ph type="title"/>
          </p:nvPr>
        </p:nvSpPr>
        <p:spPr>
          <a:xfrm>
            <a:off x="1524000" y="596900"/>
            <a:ext cx="7067550" cy="979488"/>
          </a:xfrm>
        </p:spPr>
        <p:txBody>
          <a:bodyPr/>
          <a:lstStyle/>
          <a:p>
            <a:r>
              <a:rPr lang="en-US" altLang="en-US" sz="4800">
                <a:ea typeface="ＭＳ Ｐゴシック" panose="020B0600070205080204" pitchFamily="34" charset="-128"/>
              </a:rPr>
              <a:t>The way we seem to think it is</a:t>
            </a:r>
          </a:p>
        </p:txBody>
      </p:sp>
      <p:pic>
        <p:nvPicPr>
          <p:cNvPr id="7170" name="Picture 4">
            <a:extLst>
              <a:ext uri="{FF2B5EF4-FFF2-40B4-BE49-F238E27FC236}">
                <a16:creationId xmlns:a16="http://schemas.microsoft.com/office/drawing/2014/main" id="{295437F8-6A88-3261-CC96-E0A221A40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788" y="1466850"/>
            <a:ext cx="5664200" cy="539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5449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a:extLst>
              <a:ext uri="{FF2B5EF4-FFF2-40B4-BE49-F238E27FC236}">
                <a16:creationId xmlns:a16="http://schemas.microsoft.com/office/drawing/2014/main" id="{F859E08E-05B0-F315-ACEE-31A8E19521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0829" y="1097652"/>
            <a:ext cx="5617028" cy="5652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itle 1">
            <a:extLst>
              <a:ext uri="{FF2B5EF4-FFF2-40B4-BE49-F238E27FC236}">
                <a16:creationId xmlns:a16="http://schemas.microsoft.com/office/drawing/2014/main" id="{1E44856E-F816-35B4-6126-0FD1630A907D}"/>
              </a:ext>
            </a:extLst>
          </p:cNvPr>
          <p:cNvSpPr>
            <a:spLocks noGrp="1"/>
          </p:cNvSpPr>
          <p:nvPr>
            <p:ph type="title"/>
          </p:nvPr>
        </p:nvSpPr>
        <p:spPr>
          <a:xfrm>
            <a:off x="1730829" y="107950"/>
            <a:ext cx="5617028" cy="989702"/>
          </a:xfrm>
        </p:spPr>
        <p:txBody>
          <a:bodyPr/>
          <a:lstStyle/>
          <a:p>
            <a:r>
              <a:rPr lang="en-US" altLang="en-US" sz="5400" dirty="0">
                <a:ea typeface="ＭＳ Ｐゴシック" panose="020B0600070205080204" pitchFamily="34" charset="-128"/>
              </a:rPr>
              <a:t>The way it is</a:t>
            </a:r>
          </a:p>
        </p:txBody>
      </p:sp>
      <p:sp>
        <p:nvSpPr>
          <p:cNvPr id="2" name="TextBox 1">
            <a:extLst>
              <a:ext uri="{FF2B5EF4-FFF2-40B4-BE49-F238E27FC236}">
                <a16:creationId xmlns:a16="http://schemas.microsoft.com/office/drawing/2014/main" id="{484F3418-40FF-CA2C-40AC-6A52A1190310}"/>
              </a:ext>
            </a:extLst>
          </p:cNvPr>
          <p:cNvSpPr txBox="1"/>
          <p:nvPr/>
        </p:nvSpPr>
        <p:spPr>
          <a:xfrm>
            <a:off x="7434943" y="6172200"/>
            <a:ext cx="1524000" cy="369332"/>
          </a:xfrm>
          <a:prstGeom prst="rect">
            <a:avLst/>
          </a:prstGeom>
          <a:noFill/>
        </p:spPr>
        <p:txBody>
          <a:bodyPr wrap="square" rtlCol="0">
            <a:spAutoFit/>
          </a:bodyPr>
          <a:lstStyle/>
          <a:p>
            <a:r>
              <a:rPr lang="en-GB" sz="1800" dirty="0">
                <a:solidFill>
                  <a:schemeClr val="bg1"/>
                </a:solidFill>
              </a:rPr>
              <a:t>WWF, 2014</a:t>
            </a:r>
            <a:endParaRPr lang="en-CA" sz="1600" dirty="0">
              <a:solidFill>
                <a:schemeClr val="bg1"/>
              </a:solidFill>
            </a:endParaRPr>
          </a:p>
        </p:txBody>
      </p:sp>
    </p:spTree>
    <p:extLst>
      <p:ext uri="{BB962C8B-B14F-4D97-AF65-F5344CB8AC3E}">
        <p14:creationId xmlns:p14="http://schemas.microsoft.com/office/powerpoint/2010/main" val="243078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108" y="-200588"/>
            <a:ext cx="6675898" cy="7162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393722" y="551289"/>
            <a:ext cx="5163898" cy="6124754"/>
          </a:xfrm>
          <a:prstGeom prst="rect">
            <a:avLst/>
          </a:prstGeom>
          <a:noFill/>
        </p:spPr>
        <p:txBody>
          <a:bodyPr wrap="square" rtlCol="0">
            <a:spAutoFit/>
          </a:bodyPr>
          <a:lstStyle/>
          <a:p>
            <a:pPr algn="ctr"/>
            <a:r>
              <a:rPr lang="en-GB" sz="4800" dirty="0">
                <a:solidFill>
                  <a:schemeClr val="bg1"/>
                </a:solidFill>
              </a:rPr>
              <a:t>“Ecosystems sustain societies that create economies. </a:t>
            </a:r>
          </a:p>
          <a:p>
            <a:pPr algn="ctr"/>
            <a:r>
              <a:rPr lang="en-GB" sz="4800" dirty="0">
                <a:solidFill>
                  <a:schemeClr val="bg1"/>
                </a:solidFill>
              </a:rPr>
              <a:t>It does not work the other way around.”</a:t>
            </a:r>
          </a:p>
          <a:p>
            <a:pPr algn="ctr"/>
            <a:endParaRPr lang="en-GB" sz="2800" dirty="0">
              <a:solidFill>
                <a:schemeClr val="bg1"/>
              </a:solidFill>
            </a:endParaRPr>
          </a:p>
          <a:p>
            <a:pPr algn="ctr"/>
            <a:r>
              <a:rPr lang="en-GB" sz="2800" dirty="0">
                <a:solidFill>
                  <a:schemeClr val="bg1"/>
                </a:solidFill>
              </a:rPr>
              <a:t>WWF, 2014</a:t>
            </a:r>
            <a:endParaRPr lang="en-CA" sz="2400" dirty="0">
              <a:solidFill>
                <a:schemeClr val="bg1"/>
              </a:solidFill>
            </a:endParaRPr>
          </a:p>
        </p:txBody>
      </p:sp>
    </p:spTree>
    <p:extLst>
      <p:ext uri="{BB962C8B-B14F-4D97-AF65-F5344CB8AC3E}">
        <p14:creationId xmlns:p14="http://schemas.microsoft.com/office/powerpoint/2010/main" val="619063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5DA9-D19F-EEB6-3451-827035408FB4}"/>
              </a:ext>
            </a:extLst>
          </p:cNvPr>
          <p:cNvSpPr>
            <a:spLocks noGrp="1"/>
          </p:cNvSpPr>
          <p:nvPr>
            <p:ph type="title"/>
          </p:nvPr>
        </p:nvSpPr>
        <p:spPr>
          <a:xfrm>
            <a:off x="1524000" y="107950"/>
            <a:ext cx="7067550" cy="1077383"/>
          </a:xfrm>
        </p:spPr>
        <p:txBody>
          <a:bodyPr/>
          <a:lstStyle/>
          <a:p>
            <a:r>
              <a:rPr lang="en-US" dirty="0"/>
              <a:t>Wellbeing</a:t>
            </a:r>
          </a:p>
        </p:txBody>
      </p:sp>
      <p:sp>
        <p:nvSpPr>
          <p:cNvPr id="3" name="Content Placeholder 2">
            <a:extLst>
              <a:ext uri="{FF2B5EF4-FFF2-40B4-BE49-F238E27FC236}">
                <a16:creationId xmlns:a16="http://schemas.microsoft.com/office/drawing/2014/main" id="{8793BC1C-81F3-9408-B021-E47A653EFC67}"/>
              </a:ext>
            </a:extLst>
          </p:cNvPr>
          <p:cNvSpPr>
            <a:spLocks noGrp="1"/>
          </p:cNvSpPr>
          <p:nvPr>
            <p:ph idx="1"/>
          </p:nvPr>
        </p:nvSpPr>
        <p:spPr>
          <a:xfrm>
            <a:off x="549276" y="1444625"/>
            <a:ext cx="8042275" cy="4863042"/>
          </a:xfrm>
        </p:spPr>
        <p:txBody>
          <a:bodyPr/>
          <a:lstStyle/>
          <a:p>
            <a:pPr>
              <a:spcBef>
                <a:spcPts val="600"/>
              </a:spcBef>
              <a:spcAft>
                <a:spcPts val="600"/>
              </a:spcAft>
            </a:pPr>
            <a:r>
              <a:rPr lang="en-CA" dirty="0">
                <a:solidFill>
                  <a:srgbClr val="000000"/>
                </a:solidFill>
                <a:effectLst/>
                <a:latin typeface="Helvetica" pitchFamily="2" charset="0"/>
              </a:rPr>
              <a:t>Health is ”a state of complete physical, mental and social wellbeing” – WHO, 1948</a:t>
            </a:r>
          </a:p>
          <a:p>
            <a:pPr>
              <a:spcBef>
                <a:spcPts val="600"/>
              </a:spcBef>
              <a:spcAft>
                <a:spcPts val="600"/>
              </a:spcAft>
            </a:pPr>
            <a:r>
              <a:rPr lang="en-CA" dirty="0">
                <a:solidFill>
                  <a:srgbClr val="000000"/>
                </a:solidFill>
                <a:effectLst/>
                <a:latin typeface="Helvetica" pitchFamily="2" charset="0"/>
              </a:rPr>
              <a:t>“The presence of the highest possible quality of life in its full breadth of expression focused on but not necessarily exclusive to: good living standards, robust health, a sustainable environment, vital communities, an educated populace, balanced time use, high levels of democratic participation, and access to and participation in leisure and culture.”</a:t>
            </a:r>
          </a:p>
          <a:p>
            <a:pPr marL="0" indent="0" algn="r">
              <a:spcBef>
                <a:spcPts val="600"/>
              </a:spcBef>
              <a:spcAft>
                <a:spcPts val="600"/>
              </a:spcAft>
              <a:buNone/>
            </a:pPr>
            <a:r>
              <a:rPr lang="en-CA" dirty="0">
                <a:solidFill>
                  <a:srgbClr val="000000"/>
                </a:solidFill>
                <a:latin typeface="Helvetica" pitchFamily="2" charset="0"/>
              </a:rPr>
              <a:t>Canadian Index of Wellbeing</a:t>
            </a:r>
            <a:endParaRPr lang="en-US" dirty="0">
              <a:solidFill>
                <a:srgbClr val="000000"/>
              </a:solidFill>
              <a:latin typeface="Helvetica" pitchFamily="2" charset="0"/>
            </a:endParaRPr>
          </a:p>
          <a:p>
            <a:r>
              <a:rPr lang="en-CA" dirty="0">
                <a:solidFill>
                  <a:srgbClr val="FF0000"/>
                </a:solidFill>
                <a:effectLst/>
                <a:latin typeface="Helvetica" pitchFamily="2" charset="0"/>
              </a:rPr>
              <a:t>Note that equity is missing from this definition</a:t>
            </a:r>
          </a:p>
          <a:p>
            <a:pPr>
              <a:spcBef>
                <a:spcPts val="600"/>
              </a:spcBef>
              <a:spcAft>
                <a:spcPts val="600"/>
              </a:spcAft>
            </a:pPr>
            <a:endParaRPr lang="en-CA" dirty="0">
              <a:solidFill>
                <a:srgbClr val="000000"/>
              </a:solidFill>
              <a:effectLst/>
              <a:latin typeface="Helvetica" pitchFamily="2" charset="0"/>
            </a:endParaRPr>
          </a:p>
        </p:txBody>
      </p:sp>
    </p:spTree>
    <p:extLst>
      <p:ext uri="{BB962C8B-B14F-4D97-AF65-F5344CB8AC3E}">
        <p14:creationId xmlns:p14="http://schemas.microsoft.com/office/powerpoint/2010/main" val="327004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A78F4-D2E1-F93E-1EC1-A5CB64629D6D}"/>
              </a:ext>
            </a:extLst>
          </p:cNvPr>
          <p:cNvSpPr>
            <a:spLocks noGrp="1"/>
          </p:cNvSpPr>
          <p:nvPr>
            <p:ph type="title"/>
          </p:nvPr>
        </p:nvSpPr>
        <p:spPr/>
        <p:txBody>
          <a:bodyPr/>
          <a:lstStyle/>
          <a:p>
            <a:r>
              <a:rPr lang="en-US" altLang="en-US" sz="4400" dirty="0">
                <a:ea typeface="ＭＳ Ｐゴシック" panose="020B0600070205080204" pitchFamily="34" charset="-128"/>
              </a:rPr>
              <a:t>The Geneva Charter for Well-being </a:t>
            </a:r>
            <a:endParaRPr lang="en-US" sz="4400" dirty="0"/>
          </a:p>
        </p:txBody>
      </p:sp>
      <p:sp>
        <p:nvSpPr>
          <p:cNvPr id="4" name="Content Placeholder 3">
            <a:extLst>
              <a:ext uri="{FF2B5EF4-FFF2-40B4-BE49-F238E27FC236}">
                <a16:creationId xmlns:a16="http://schemas.microsoft.com/office/drawing/2014/main" id="{C9499F08-2B77-471B-C09E-24E62A4DD8FA}"/>
              </a:ext>
            </a:extLst>
          </p:cNvPr>
          <p:cNvSpPr>
            <a:spLocks noGrp="1"/>
          </p:cNvSpPr>
          <p:nvPr>
            <p:ph idx="1"/>
          </p:nvPr>
        </p:nvSpPr>
        <p:spPr/>
        <p:txBody>
          <a:bodyPr/>
          <a:lstStyle/>
          <a:p>
            <a:r>
              <a:rPr lang="en-US" altLang="en-US" sz="4000" dirty="0">
                <a:ea typeface="ＭＳ Ｐゴシック" panose="020B0600070205080204" pitchFamily="34" charset="-128"/>
              </a:rPr>
              <a:t>“expresses the urgency of creating sustainable well-being societies, committed to achieving </a:t>
            </a:r>
            <a:r>
              <a:rPr lang="en-US" altLang="en-US" sz="4000" dirty="0">
                <a:solidFill>
                  <a:srgbClr val="FF0000"/>
                </a:solidFill>
                <a:ea typeface="ＭＳ Ｐゴシック" panose="020B0600070205080204" pitchFamily="34" charset="-128"/>
              </a:rPr>
              <a:t>equitable health now and for future generations without breaching ecological limits.</a:t>
            </a:r>
            <a:r>
              <a:rPr lang="en-US" altLang="en-US" sz="4000" dirty="0">
                <a:ea typeface="ＭＳ Ｐゴシック" panose="020B0600070205080204" pitchFamily="34" charset="-128"/>
              </a:rPr>
              <a:t>”</a:t>
            </a:r>
          </a:p>
          <a:p>
            <a:pPr marL="0" indent="0" algn="r">
              <a:spcBef>
                <a:spcPts val="0"/>
              </a:spcBef>
              <a:buNone/>
            </a:pPr>
            <a:r>
              <a:rPr lang="en-US" altLang="en-US" sz="3200" dirty="0">
                <a:ea typeface="ＭＳ Ｐゴシック" panose="020B0600070205080204" pitchFamily="34" charset="-128"/>
              </a:rPr>
              <a:t>WHO, 2022</a:t>
            </a:r>
            <a:endParaRPr lang="en-US" altLang="en-US" sz="2800"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199806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7B2A-7C90-3626-8943-3BE3C056E523}"/>
              </a:ext>
            </a:extLst>
          </p:cNvPr>
          <p:cNvSpPr>
            <a:spLocks noGrp="1"/>
          </p:cNvSpPr>
          <p:nvPr>
            <p:ph type="title"/>
          </p:nvPr>
        </p:nvSpPr>
        <p:spPr/>
        <p:txBody>
          <a:bodyPr/>
          <a:lstStyle/>
          <a:p>
            <a:r>
              <a:rPr lang="en-US" b="1" dirty="0"/>
              <a:t>Some key principles of  a Wellbeing society</a:t>
            </a:r>
            <a:endParaRPr lang="en-US" dirty="0"/>
          </a:p>
        </p:txBody>
      </p:sp>
      <p:sp>
        <p:nvSpPr>
          <p:cNvPr id="3" name="Content Placeholder 2">
            <a:extLst>
              <a:ext uri="{FF2B5EF4-FFF2-40B4-BE49-F238E27FC236}">
                <a16:creationId xmlns:a16="http://schemas.microsoft.com/office/drawing/2014/main" id="{CCBF16AB-86DE-1900-A11F-A3ECBCE66520}"/>
              </a:ext>
            </a:extLst>
          </p:cNvPr>
          <p:cNvSpPr>
            <a:spLocks noGrp="1"/>
          </p:cNvSpPr>
          <p:nvPr>
            <p:ph idx="1"/>
          </p:nvPr>
        </p:nvSpPr>
        <p:spPr>
          <a:xfrm>
            <a:off x="490009" y="1444625"/>
            <a:ext cx="8042275" cy="4261908"/>
          </a:xfrm>
        </p:spPr>
        <p:txBody>
          <a:bodyPr/>
          <a:lstStyle/>
          <a:p>
            <a:pPr marL="457200" indent="-457200">
              <a:spcBef>
                <a:spcPts val="600"/>
              </a:spcBef>
              <a:spcAft>
                <a:spcPts val="600"/>
              </a:spcAft>
              <a:buFont typeface="+mj-lt"/>
              <a:buAutoNum type="arabicPeriod"/>
            </a:pPr>
            <a:r>
              <a:rPr lang="en-US" sz="2300" b="1" dirty="0"/>
              <a:t>Make the wellbeing of all people, all living things, and the planet the central focus and purpose of society.</a:t>
            </a:r>
          </a:p>
          <a:p>
            <a:pPr marL="457200" indent="-457200">
              <a:spcBef>
                <a:spcPts val="600"/>
              </a:spcBef>
              <a:spcAft>
                <a:spcPts val="600"/>
              </a:spcAft>
              <a:buFont typeface="+mj-lt"/>
              <a:buAutoNum type="arabicPeriod"/>
            </a:pPr>
            <a:r>
              <a:rPr lang="en-US" sz="2300" b="1" dirty="0"/>
              <a:t>The wellbeing of all means this is about equity, including social and environmental justice. </a:t>
            </a:r>
          </a:p>
          <a:p>
            <a:pPr marL="457200" indent="-457200">
              <a:spcBef>
                <a:spcPts val="600"/>
              </a:spcBef>
              <a:spcAft>
                <a:spcPts val="600"/>
              </a:spcAft>
              <a:buFont typeface="+mj-lt"/>
              <a:buAutoNum type="arabicPeriod"/>
            </a:pPr>
            <a:r>
              <a:rPr lang="en-US" sz="2300" b="1" dirty="0"/>
              <a:t>This requires extending the principle of equity to future generations. </a:t>
            </a:r>
          </a:p>
          <a:p>
            <a:pPr marL="457200" indent="-457200">
              <a:spcBef>
                <a:spcPts val="600"/>
              </a:spcBef>
              <a:spcAft>
                <a:spcPts val="600"/>
              </a:spcAft>
              <a:buFont typeface="+mj-lt"/>
              <a:buAutoNum type="arabicPeriod"/>
            </a:pPr>
            <a:r>
              <a:rPr lang="en-US" sz="2300" b="1" dirty="0"/>
              <a:t>This must all be achieved within the Earth’s planetary boundaries. </a:t>
            </a:r>
          </a:p>
          <a:p>
            <a:pPr marL="457200" indent="-457200">
              <a:spcBef>
                <a:spcPts val="600"/>
              </a:spcBef>
              <a:spcAft>
                <a:spcPts val="600"/>
              </a:spcAft>
              <a:buFont typeface="+mj-lt"/>
              <a:buAutoNum type="arabicPeriod"/>
            </a:pPr>
            <a:r>
              <a:rPr lang="en-US" sz="2300" b="1" dirty="0"/>
              <a:t>This requires us to re-imagine a system and</a:t>
            </a:r>
            <a:r>
              <a:rPr lang="en-US" sz="2300" dirty="0"/>
              <a:t> </a:t>
            </a:r>
            <a:r>
              <a:rPr lang="en-US" sz="2300" b="1" dirty="0"/>
              <a:t>process of governance that is consistent with these intents.</a:t>
            </a:r>
          </a:p>
          <a:p>
            <a:pPr marL="0" indent="0" algn="r">
              <a:spcBef>
                <a:spcPts val="600"/>
              </a:spcBef>
              <a:spcAft>
                <a:spcPts val="600"/>
              </a:spcAft>
              <a:buNone/>
            </a:pPr>
            <a:r>
              <a:rPr lang="en-US" sz="1600" dirty="0"/>
              <a:t>Hancock and McLaren, PAHBC Summer Institute Think Piece, June 2025</a:t>
            </a:r>
            <a:endParaRPr lang="en-US" sz="1600" b="1" dirty="0"/>
          </a:p>
          <a:p>
            <a:endParaRPr lang="en-US" sz="2300" dirty="0"/>
          </a:p>
        </p:txBody>
      </p:sp>
    </p:spTree>
    <p:extLst>
      <p:ext uri="{BB962C8B-B14F-4D97-AF65-F5344CB8AC3E}">
        <p14:creationId xmlns:p14="http://schemas.microsoft.com/office/powerpoint/2010/main" val="68761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FFD4-6E95-CEAB-1AF6-FD05F5408B10}"/>
              </a:ext>
            </a:extLst>
          </p:cNvPr>
          <p:cNvSpPr>
            <a:spLocks noGrp="1"/>
          </p:cNvSpPr>
          <p:nvPr>
            <p:ph type="title"/>
          </p:nvPr>
        </p:nvSpPr>
        <p:spPr>
          <a:xfrm>
            <a:off x="1524000" y="107951"/>
            <a:ext cx="7067550" cy="1202104"/>
          </a:xfrm>
        </p:spPr>
        <p:txBody>
          <a:bodyPr/>
          <a:lstStyle/>
          <a:p>
            <a:r>
              <a:rPr lang="en-US" dirty="0"/>
              <a:t>Beyond reform</a:t>
            </a:r>
          </a:p>
        </p:txBody>
      </p:sp>
      <p:sp>
        <p:nvSpPr>
          <p:cNvPr id="3" name="Content Placeholder 2">
            <a:extLst>
              <a:ext uri="{FF2B5EF4-FFF2-40B4-BE49-F238E27FC236}">
                <a16:creationId xmlns:a16="http://schemas.microsoft.com/office/drawing/2014/main" id="{73EC0DD5-24AC-29B2-EB7F-B0694E84B9AF}"/>
              </a:ext>
            </a:extLst>
          </p:cNvPr>
          <p:cNvSpPr>
            <a:spLocks noGrp="1"/>
          </p:cNvSpPr>
          <p:nvPr>
            <p:ph idx="1"/>
          </p:nvPr>
        </p:nvSpPr>
        <p:spPr>
          <a:xfrm>
            <a:off x="549275" y="1397977"/>
            <a:ext cx="8042275" cy="4343400"/>
          </a:xfrm>
        </p:spPr>
        <p:txBody>
          <a:bodyPr/>
          <a:lstStyle/>
          <a:p>
            <a:pPr>
              <a:spcBef>
                <a:spcPts val="600"/>
              </a:spcBef>
              <a:spcAft>
                <a:spcPts val="600"/>
              </a:spcAft>
            </a:pPr>
            <a:r>
              <a:rPr lang="en-US" sz="2800" dirty="0">
                <a:solidFill>
                  <a:srgbClr val="FF0000"/>
                </a:solidFill>
              </a:rPr>
              <a:t>Reform</a:t>
            </a:r>
            <a:r>
              <a:rPr lang="en-US" sz="2800" dirty="0"/>
              <a:t> involves changing </a:t>
            </a:r>
            <a:r>
              <a:rPr lang="en-CA" sz="2800" dirty="0">
                <a:effectLst/>
                <a:ea typeface="Times New Roman" panose="02020603050405020304" pitchFamily="18" charset="0"/>
                <a:cs typeface="Times New Roman" panose="02020603050405020304" pitchFamily="18" charset="0"/>
              </a:rPr>
              <a:t>the existing system, improving its form or condition without really changing the underlying system.</a:t>
            </a:r>
            <a:endParaRPr lang="en-US" sz="2800" dirty="0"/>
          </a:p>
          <a:p>
            <a:pPr>
              <a:spcBef>
                <a:spcPts val="600"/>
              </a:spcBef>
              <a:spcAft>
                <a:spcPts val="600"/>
              </a:spcAft>
            </a:pPr>
            <a:r>
              <a:rPr lang="en-US" sz="2800" dirty="0">
                <a:solidFill>
                  <a:srgbClr val="FF0000"/>
                </a:solidFill>
              </a:rPr>
              <a:t>Transformation</a:t>
            </a:r>
            <a:r>
              <a:rPr lang="en-US" sz="2800" dirty="0"/>
              <a:t> is about </a:t>
            </a:r>
            <a:r>
              <a:rPr lang="en-CA" sz="2800" b="1" dirty="0">
                <a:effectLst/>
                <a:ea typeface="Times New Roman" panose="02020603050405020304" pitchFamily="18" charset="0"/>
                <a:cs typeface="Times New Roman" panose="02020603050405020304" pitchFamily="18" charset="0"/>
              </a:rPr>
              <a:t>transforming</a:t>
            </a:r>
            <a:r>
              <a:rPr lang="en-CA" sz="2800" dirty="0">
                <a:effectLst/>
                <a:ea typeface="Times New Roman" panose="02020603050405020304" pitchFamily="18" charset="0"/>
                <a:cs typeface="Times New Roman" panose="02020603050405020304" pitchFamily="18" charset="0"/>
              </a:rPr>
              <a:t> the basic composition, structure, character or condition of that system.</a:t>
            </a:r>
            <a:r>
              <a:rPr lang="en-CA" sz="2800" dirty="0">
                <a:effectLst/>
              </a:rPr>
              <a:t> </a:t>
            </a:r>
            <a:endParaRPr lang="en-US" sz="2800" dirty="0"/>
          </a:p>
          <a:p>
            <a:pPr>
              <a:spcBef>
                <a:spcPts val="600"/>
              </a:spcBef>
              <a:spcAft>
                <a:spcPts val="600"/>
              </a:spcAft>
            </a:pPr>
            <a:r>
              <a:rPr lang="en-US" sz="2800" dirty="0">
                <a:solidFill>
                  <a:srgbClr val="FF0000"/>
                </a:solidFill>
              </a:rPr>
              <a:t>Revolutionary change </a:t>
            </a:r>
            <a:r>
              <a:rPr lang="en-US" sz="2800" dirty="0"/>
              <a:t>means </a:t>
            </a:r>
            <a:r>
              <a:rPr lang="en-CA" sz="2800" dirty="0">
                <a:effectLst/>
                <a:ea typeface="Times New Roman" panose="02020603050405020304" pitchFamily="18" charset="0"/>
                <a:cs typeface="Times New Roman" panose="02020603050405020304" pitchFamily="18" charset="0"/>
              </a:rPr>
              <a:t>changing the paradigm and radically and completely changing the system in fundamental ways.</a:t>
            </a:r>
          </a:p>
          <a:p>
            <a:pPr marL="0" indent="0" algn="r">
              <a:spcBef>
                <a:spcPts val="600"/>
              </a:spcBef>
              <a:spcAft>
                <a:spcPts val="600"/>
              </a:spcAft>
              <a:buNone/>
            </a:pPr>
            <a:r>
              <a:rPr lang="en-CA" sz="2000" dirty="0">
                <a:cs typeface="Times New Roman" panose="02020603050405020304" pitchFamily="18" charset="0"/>
              </a:rPr>
              <a:t>Based on Merriam Webster Dictionary</a:t>
            </a:r>
            <a:r>
              <a:rPr lang="en-CA" sz="2000" dirty="0">
                <a:effectLst/>
              </a:rPr>
              <a:t> </a:t>
            </a:r>
            <a:endParaRPr lang="en-US" sz="2000" dirty="0"/>
          </a:p>
        </p:txBody>
      </p:sp>
    </p:spTree>
    <p:extLst>
      <p:ext uri="{BB962C8B-B14F-4D97-AF65-F5344CB8AC3E}">
        <p14:creationId xmlns:p14="http://schemas.microsoft.com/office/powerpoint/2010/main" val="1658213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9714-3E67-1698-E5FF-911CD186962B}"/>
              </a:ext>
            </a:extLst>
          </p:cNvPr>
          <p:cNvSpPr>
            <a:spLocks noGrp="1"/>
          </p:cNvSpPr>
          <p:nvPr>
            <p:ph type="title"/>
          </p:nvPr>
        </p:nvSpPr>
        <p:spPr/>
        <p:txBody>
          <a:bodyPr/>
          <a:lstStyle/>
          <a:p>
            <a:r>
              <a:rPr lang="en-US" dirty="0"/>
              <a:t>Transformation is more than transition</a:t>
            </a:r>
          </a:p>
        </p:txBody>
      </p:sp>
      <p:sp>
        <p:nvSpPr>
          <p:cNvPr id="3" name="Content Placeholder 2">
            <a:extLst>
              <a:ext uri="{FF2B5EF4-FFF2-40B4-BE49-F238E27FC236}">
                <a16:creationId xmlns:a16="http://schemas.microsoft.com/office/drawing/2014/main" id="{C0C91D31-F0AE-72ED-00C4-A9079731C843}"/>
              </a:ext>
            </a:extLst>
          </p:cNvPr>
          <p:cNvSpPr>
            <a:spLocks noGrp="1"/>
          </p:cNvSpPr>
          <p:nvPr>
            <p:ph idx="1"/>
          </p:nvPr>
        </p:nvSpPr>
        <p:spPr>
          <a:xfrm>
            <a:off x="550862" y="1444625"/>
            <a:ext cx="8042275" cy="4343400"/>
          </a:xfrm>
        </p:spPr>
        <p:txBody>
          <a:bodyPr/>
          <a:lstStyle/>
          <a:p>
            <a:pPr>
              <a:spcBef>
                <a:spcPts val="600"/>
              </a:spcBef>
              <a:spcAft>
                <a:spcPts val="600"/>
              </a:spcAft>
            </a:pPr>
            <a:r>
              <a:rPr lang="en-US" dirty="0">
                <a:solidFill>
                  <a:srgbClr val="000000"/>
                </a:solidFill>
                <a:effectLst/>
                <a:ea typeface="MS Mincho" panose="02020609040205080304" pitchFamily="49" charset="-128"/>
                <a:cs typeface="Times Roman" pitchFamily="2" charset="0"/>
              </a:rPr>
              <a:t>Transformations are more profound and comprehensive processes of change than transitions.</a:t>
            </a:r>
          </a:p>
          <a:p>
            <a:pPr>
              <a:spcBef>
                <a:spcPts val="600"/>
              </a:spcBef>
              <a:spcAft>
                <a:spcPts val="600"/>
              </a:spcAft>
            </a:pPr>
            <a:r>
              <a:rPr lang="en-US" dirty="0">
                <a:solidFill>
                  <a:srgbClr val="000000"/>
                </a:solidFill>
                <a:effectLst/>
                <a:ea typeface="MS Mincho" panose="02020609040205080304" pitchFamily="49" charset="-128"/>
                <a:cs typeface="Times Roman" pitchFamily="2" charset="0"/>
              </a:rPr>
              <a:t>Transitions tend to focus on reducing direct pressures on the environment in key sectors (e.g., energy, food) - and on incremental change.</a:t>
            </a:r>
          </a:p>
          <a:p>
            <a:pPr>
              <a:spcBef>
                <a:spcPts val="600"/>
              </a:spcBef>
              <a:spcAft>
                <a:spcPts val="600"/>
              </a:spcAft>
            </a:pPr>
            <a:r>
              <a:rPr lang="en-US" dirty="0">
                <a:solidFill>
                  <a:srgbClr val="000000"/>
                </a:solidFill>
                <a:effectLst/>
                <a:ea typeface="MS Mincho" panose="02020609040205080304" pitchFamily="49" charset="-128"/>
                <a:cs typeface="Times Roman" pitchFamily="2" charset="0"/>
              </a:rPr>
              <a:t>Transformations . . . involve systemic, synergistic, structural, political, practical, and individual changes across scales to address fundamental drivers of Earth-system change</a:t>
            </a:r>
            <a:r>
              <a:rPr lang="en-CA" sz="1800" dirty="0">
                <a:effectLst/>
              </a:rPr>
              <a:t> </a:t>
            </a:r>
            <a:r>
              <a:rPr lang="en-US" dirty="0">
                <a:solidFill>
                  <a:srgbClr val="000000"/>
                </a:solidFill>
                <a:effectLst/>
                <a:ea typeface="MS Mincho" panose="02020609040205080304" pitchFamily="49" charset="-128"/>
                <a:cs typeface="Times Roman" pitchFamily="2" charset="0"/>
              </a:rPr>
              <a:t>in </a:t>
            </a:r>
            <a:r>
              <a:rPr lang="en-US" dirty="0" err="1">
                <a:solidFill>
                  <a:srgbClr val="000000"/>
                </a:solidFill>
                <a:effectLst/>
                <a:ea typeface="MS Mincho" panose="02020609040205080304" pitchFamily="49" charset="-128"/>
                <a:cs typeface="Times Roman" pitchFamily="2" charset="0"/>
              </a:rPr>
              <a:t>behaviour</a:t>
            </a:r>
            <a:r>
              <a:rPr lang="en-US" dirty="0">
                <a:solidFill>
                  <a:srgbClr val="000000"/>
                </a:solidFill>
                <a:effectLst/>
                <a:ea typeface="MS Mincho" panose="02020609040205080304" pitchFamily="49" charset="-128"/>
                <a:cs typeface="Times Roman" pitchFamily="2" charset="0"/>
              </a:rPr>
              <a:t>, technologies, and policy.</a:t>
            </a:r>
          </a:p>
          <a:p>
            <a:pPr marL="0" indent="0" algn="r">
              <a:spcBef>
                <a:spcPts val="0"/>
              </a:spcBef>
              <a:spcAft>
                <a:spcPts val="0"/>
              </a:spcAft>
              <a:buNone/>
            </a:pPr>
            <a:r>
              <a:rPr lang="en-US" b="0" dirty="0">
                <a:solidFill>
                  <a:srgbClr val="000000"/>
                </a:solidFill>
                <a:ea typeface="MS Mincho" panose="02020609040205080304" pitchFamily="49" charset="-128"/>
                <a:cs typeface="Times Roman" pitchFamily="2" charset="0"/>
              </a:rPr>
              <a:t>Gupta et al, 2024 - </a:t>
            </a:r>
            <a:r>
              <a:rPr lang="en-US" sz="2400" b="0" dirty="0">
                <a:solidFill>
                  <a:srgbClr val="000000"/>
                </a:solidFill>
                <a:effectLst/>
                <a:ea typeface="MS Mincho" panose="02020609040205080304" pitchFamily="49" charset="-128"/>
                <a:cs typeface="Times Roman" pitchFamily="2" charset="0"/>
              </a:rPr>
              <a:t>A just world on a safe planet: </a:t>
            </a:r>
          </a:p>
          <a:p>
            <a:pPr marL="0" indent="0" algn="r">
              <a:spcBef>
                <a:spcPts val="0"/>
              </a:spcBef>
              <a:spcAft>
                <a:spcPts val="0"/>
              </a:spcAft>
              <a:buNone/>
            </a:pPr>
            <a:r>
              <a:rPr lang="en-US" sz="2400" b="0" dirty="0">
                <a:solidFill>
                  <a:srgbClr val="000000"/>
                </a:solidFill>
                <a:effectLst/>
                <a:ea typeface="MS Mincho" panose="02020609040205080304" pitchFamily="49" charset="-128"/>
                <a:cs typeface="Times Roman" pitchFamily="2" charset="0"/>
              </a:rPr>
              <a:t>a </a:t>
            </a:r>
            <a:r>
              <a:rPr lang="en-US" sz="2400" b="0" i="1" dirty="0">
                <a:solidFill>
                  <a:srgbClr val="000000"/>
                </a:solidFill>
                <a:effectLst/>
                <a:ea typeface="MS Mincho" panose="02020609040205080304" pitchFamily="49" charset="-128"/>
                <a:cs typeface="Times Roman" pitchFamily="2" charset="0"/>
              </a:rPr>
              <a:t>Lancet Planetary Health</a:t>
            </a:r>
            <a:r>
              <a:rPr lang="en-US" sz="2400" b="0" dirty="0">
                <a:solidFill>
                  <a:srgbClr val="000000"/>
                </a:solidFill>
                <a:effectLst/>
                <a:ea typeface="MS Mincho" panose="02020609040205080304" pitchFamily="49" charset="-128"/>
                <a:cs typeface="Times Roman" pitchFamily="2" charset="0"/>
              </a:rPr>
              <a:t>–Earth Commission report</a:t>
            </a:r>
            <a:endParaRPr lang="en-US" b="0" dirty="0">
              <a:solidFill>
                <a:srgbClr val="000000"/>
              </a:solidFill>
              <a:effectLst/>
              <a:ea typeface="MS Mincho" panose="02020609040205080304" pitchFamily="49" charset="-128"/>
              <a:cs typeface="Times Roman" pitchFamily="2" charset="0"/>
            </a:endParaRPr>
          </a:p>
          <a:p>
            <a:pPr marL="0" indent="0" algn="r">
              <a:spcBef>
                <a:spcPts val="600"/>
              </a:spcBef>
              <a:spcAft>
                <a:spcPts val="600"/>
              </a:spcAft>
              <a:buNone/>
            </a:pPr>
            <a:endParaRPr lang="en-US" sz="3200" dirty="0"/>
          </a:p>
        </p:txBody>
      </p:sp>
    </p:spTree>
    <p:extLst>
      <p:ext uri="{BB962C8B-B14F-4D97-AF65-F5344CB8AC3E}">
        <p14:creationId xmlns:p14="http://schemas.microsoft.com/office/powerpoint/2010/main" val="3391939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4208" y="1444625"/>
            <a:ext cx="8595445" cy="4758546"/>
          </a:xfrm>
        </p:spPr>
        <p:txBody>
          <a:bodyPr/>
          <a:lstStyle/>
          <a:p>
            <a:pPr marL="514350" indent="-514350">
              <a:spcBef>
                <a:spcPts val="600"/>
              </a:spcBef>
              <a:spcAft>
                <a:spcPts val="600"/>
              </a:spcAft>
              <a:buFont typeface="+mj-lt"/>
              <a:buAutoNum type="alphaLcParenR"/>
            </a:pPr>
            <a:r>
              <a:rPr lang="en-GB" sz="2800" dirty="0"/>
              <a:t>Legal and ethical approaches: The rights of future generations and nature </a:t>
            </a:r>
          </a:p>
          <a:p>
            <a:pPr marL="514350" indent="-514350">
              <a:spcBef>
                <a:spcPts val="600"/>
              </a:spcBef>
              <a:spcAft>
                <a:spcPts val="600"/>
              </a:spcAft>
              <a:buFont typeface="+mj-lt"/>
              <a:buAutoNum type="alphaLcParenR"/>
            </a:pPr>
            <a:r>
              <a:rPr lang="en-GB" sz="2800" dirty="0"/>
              <a:t>Broadening concepts of social justice</a:t>
            </a:r>
          </a:p>
          <a:p>
            <a:pPr marL="514350" indent="-514350">
              <a:spcBef>
                <a:spcPts val="600"/>
              </a:spcBef>
              <a:spcAft>
                <a:spcPts val="600"/>
              </a:spcAft>
              <a:buFont typeface="+mj-lt"/>
              <a:buAutoNum type="alphaLcParenR"/>
            </a:pPr>
            <a:r>
              <a:rPr lang="en-GB" sz="2800" dirty="0"/>
              <a:t>Re-discovering the spirit in nature</a:t>
            </a:r>
            <a:endParaRPr lang="en-CA" sz="2800" dirty="0"/>
          </a:p>
          <a:p>
            <a:pPr marL="514350" indent="-514350">
              <a:spcBef>
                <a:spcPts val="600"/>
              </a:spcBef>
              <a:spcAft>
                <a:spcPts val="600"/>
              </a:spcAft>
              <a:buFont typeface="+mj-lt"/>
              <a:buAutoNum type="alphaLcParenR"/>
            </a:pPr>
            <a:r>
              <a:rPr lang="en-GB" sz="2800" dirty="0"/>
              <a:t>An economics fit for purpose in the </a:t>
            </a:r>
            <a:r>
              <a:rPr lang="en-GB" sz="2800" dirty="0" err="1"/>
              <a:t>Anthropocene</a:t>
            </a:r>
            <a:endParaRPr lang="en-CA" sz="2800" dirty="0"/>
          </a:p>
          <a:p>
            <a:pPr marL="514350" indent="-514350">
              <a:spcBef>
                <a:spcPts val="600"/>
              </a:spcBef>
              <a:spcAft>
                <a:spcPts val="600"/>
              </a:spcAft>
              <a:buFont typeface="+mj-lt"/>
              <a:buAutoNum type="alphaLcParenR"/>
            </a:pPr>
            <a:r>
              <a:rPr lang="en-GB" sz="2800" dirty="0"/>
              <a:t>Culture wars: Ideology, interest and ‘ignore-</a:t>
            </a:r>
            <a:r>
              <a:rPr lang="en-GB" sz="2800" dirty="0" err="1"/>
              <a:t>ance</a:t>
            </a:r>
            <a:r>
              <a:rPr lang="en-GB" sz="2800" dirty="0"/>
              <a:t>’</a:t>
            </a:r>
          </a:p>
          <a:p>
            <a:pPr marL="514350" indent="-514350">
              <a:spcBef>
                <a:spcPts val="600"/>
              </a:spcBef>
              <a:spcAft>
                <a:spcPts val="600"/>
              </a:spcAft>
              <a:buFont typeface="+mj-lt"/>
              <a:buAutoNum type="alphaLcParenR"/>
            </a:pPr>
            <a:r>
              <a:rPr lang="en-GB" sz="2800" dirty="0"/>
              <a:t>Changing social norms and core values</a:t>
            </a:r>
          </a:p>
          <a:p>
            <a:pPr marL="514350" indent="-514350">
              <a:spcBef>
                <a:spcPts val="600"/>
              </a:spcBef>
              <a:spcAft>
                <a:spcPts val="600"/>
              </a:spcAft>
              <a:buFont typeface="+mj-lt"/>
              <a:buAutoNum type="alphaLcParenR"/>
            </a:pPr>
            <a:r>
              <a:rPr lang="en-GB" sz="2800" dirty="0"/>
              <a:t>One Planet politics</a:t>
            </a:r>
            <a:endParaRPr lang="en-CA" sz="2800" dirty="0"/>
          </a:p>
        </p:txBody>
      </p:sp>
      <p:sp>
        <p:nvSpPr>
          <p:cNvPr id="2" name="Title 1"/>
          <p:cNvSpPr>
            <a:spLocks noGrp="1"/>
          </p:cNvSpPr>
          <p:nvPr>
            <p:ph type="title"/>
          </p:nvPr>
        </p:nvSpPr>
        <p:spPr/>
        <p:txBody>
          <a:bodyPr/>
          <a:lstStyle/>
          <a:p>
            <a:r>
              <a:rPr lang="en-US" sz="4800" dirty="0"/>
              <a:t>Some approaches </a:t>
            </a:r>
            <a:br>
              <a:rPr lang="en-US" sz="4800" dirty="0"/>
            </a:br>
            <a:r>
              <a:rPr lang="en-US" sz="4800" dirty="0"/>
              <a:t>to consider</a:t>
            </a:r>
          </a:p>
        </p:txBody>
      </p:sp>
    </p:spTree>
    <p:extLst>
      <p:ext uri="{BB962C8B-B14F-4D97-AF65-F5344CB8AC3E}">
        <p14:creationId xmlns:p14="http://schemas.microsoft.com/office/powerpoint/2010/main" val="2043688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01002" y="626466"/>
            <a:ext cx="7067550" cy="1061510"/>
          </a:xfrm>
        </p:spPr>
        <p:txBody>
          <a:bodyPr/>
          <a:lstStyle/>
          <a:p>
            <a:r>
              <a:rPr lang="en-US" dirty="0" err="1"/>
              <a:t>i</a:t>
            </a:r>
            <a:r>
              <a:rPr lang="en-US" dirty="0"/>
              <a:t>) Legal and ethical approaches</a:t>
            </a:r>
          </a:p>
        </p:txBody>
      </p:sp>
      <p:sp>
        <p:nvSpPr>
          <p:cNvPr id="3" name="Content Placeholder 2"/>
          <p:cNvSpPr>
            <a:spLocks noGrp="1"/>
          </p:cNvSpPr>
          <p:nvPr>
            <p:ph idx="1"/>
          </p:nvPr>
        </p:nvSpPr>
        <p:spPr>
          <a:xfrm>
            <a:off x="549275" y="1803095"/>
            <a:ext cx="8309442" cy="4140505"/>
          </a:xfrm>
        </p:spPr>
        <p:txBody>
          <a:bodyPr/>
          <a:lstStyle/>
          <a:p>
            <a:pPr>
              <a:spcBef>
                <a:spcPts val="600"/>
              </a:spcBef>
              <a:spcAft>
                <a:spcPts val="600"/>
              </a:spcAft>
            </a:pPr>
            <a:r>
              <a:rPr lang="en-CA" sz="3200" dirty="0"/>
              <a:t>The </a:t>
            </a:r>
            <a:r>
              <a:rPr lang="en-CA" sz="3200" dirty="0">
                <a:solidFill>
                  <a:srgbClr val="FF0000"/>
                </a:solidFill>
              </a:rPr>
              <a:t>right to a healthy environment</a:t>
            </a:r>
          </a:p>
          <a:p>
            <a:pPr lvl="1">
              <a:spcAft>
                <a:spcPts val="600"/>
              </a:spcAft>
            </a:pPr>
            <a:r>
              <a:rPr lang="en-CA" sz="3000" dirty="0"/>
              <a:t>Recognised by the UNHRC </a:t>
            </a:r>
          </a:p>
          <a:p>
            <a:pPr>
              <a:spcBef>
                <a:spcPts val="600"/>
              </a:spcBef>
              <a:spcAft>
                <a:spcPts val="600"/>
              </a:spcAft>
            </a:pPr>
            <a:r>
              <a:rPr lang="en-CA" sz="3200" dirty="0">
                <a:solidFill>
                  <a:srgbClr val="FF0000"/>
                </a:solidFill>
              </a:rPr>
              <a:t>Inter-generational rights </a:t>
            </a:r>
            <a:r>
              <a:rPr lang="en-CA" sz="3200" dirty="0"/>
              <a:t>- The right of future generations to a healthy environment </a:t>
            </a:r>
          </a:p>
          <a:p>
            <a:pPr lvl="1">
              <a:spcAft>
                <a:spcPts val="600"/>
              </a:spcAft>
            </a:pPr>
            <a:r>
              <a:rPr lang="en-GB" sz="2800" dirty="0"/>
              <a:t>The Welsh </a:t>
            </a:r>
            <a:r>
              <a:rPr lang="en-GB" sz="2800" i="1" dirty="0"/>
              <a:t>Well-Being of Future Generations Act</a:t>
            </a:r>
            <a:r>
              <a:rPr lang="en-GB" sz="2800" dirty="0"/>
              <a:t> (2015) and the Future Generations Commissioner for Wales</a:t>
            </a:r>
            <a:r>
              <a:rPr lang="en-CA" sz="2800" dirty="0"/>
              <a:t> </a:t>
            </a:r>
          </a:p>
          <a:p>
            <a:pPr>
              <a:spcBef>
                <a:spcPts val="600"/>
              </a:spcBef>
              <a:spcAft>
                <a:spcPts val="600"/>
              </a:spcAft>
            </a:pPr>
            <a:endParaRPr lang="en-US" sz="3200" dirty="0"/>
          </a:p>
        </p:txBody>
      </p:sp>
    </p:spTree>
    <p:extLst>
      <p:ext uri="{BB962C8B-B14F-4D97-AF65-F5344CB8AC3E}">
        <p14:creationId xmlns:p14="http://schemas.microsoft.com/office/powerpoint/2010/main" val="303571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4950" y="288925"/>
            <a:ext cx="7423150" cy="1143000"/>
          </a:xfrm>
        </p:spPr>
        <p:txBody>
          <a:bodyPr>
            <a:noAutofit/>
          </a:bodyPr>
          <a:lstStyle/>
          <a:p>
            <a:pPr eaLnBrk="1" fontAlgn="auto" hangingPunct="1">
              <a:spcAft>
                <a:spcPts val="0"/>
              </a:spcAft>
              <a:defRPr/>
            </a:pPr>
            <a:r>
              <a:rPr lang="en-US" sz="4400" dirty="0">
                <a:solidFill>
                  <a:srgbClr val="749805"/>
                </a:solidFill>
                <a:ea typeface="+mj-ea"/>
                <a:cs typeface="+mj-cs"/>
              </a:rPr>
              <a:t>The </a:t>
            </a:r>
            <a:r>
              <a:rPr lang="en-US" sz="4400" dirty="0" err="1">
                <a:solidFill>
                  <a:srgbClr val="749805"/>
                </a:solidFill>
                <a:ea typeface="+mj-ea"/>
                <a:cs typeface="+mj-cs"/>
              </a:rPr>
              <a:t>Anthropocene</a:t>
            </a:r>
            <a:r>
              <a:rPr lang="en-US" sz="4400" dirty="0">
                <a:solidFill>
                  <a:srgbClr val="749805"/>
                </a:solidFill>
                <a:ea typeface="+mj-ea"/>
                <a:cs typeface="+mj-cs"/>
              </a:rPr>
              <a:t> – more than just climate change</a:t>
            </a:r>
          </a:p>
        </p:txBody>
      </p:sp>
      <p:sp>
        <p:nvSpPr>
          <p:cNvPr id="103426" name="Content Placeholder 5"/>
          <p:cNvSpPr>
            <a:spLocks noGrp="1"/>
          </p:cNvSpPr>
          <p:nvPr>
            <p:ph idx="1"/>
          </p:nvPr>
        </p:nvSpPr>
        <p:spPr>
          <a:xfrm>
            <a:off x="606425" y="1339850"/>
            <a:ext cx="5192713" cy="5518150"/>
          </a:xfrm>
        </p:spPr>
        <p:txBody>
          <a:bodyPr>
            <a:normAutofit fontScale="55000" lnSpcReduction="20000"/>
          </a:bodyPr>
          <a:lstStyle/>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Climate change</a:t>
            </a:r>
          </a:p>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Ocean acidification</a:t>
            </a:r>
          </a:p>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Ozone layer depletion</a:t>
            </a:r>
          </a:p>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Resource depletion</a:t>
            </a:r>
          </a:p>
          <a:p>
            <a:pPr marL="702310" lvl="1" indent="-283464" eaLnBrk="1" fontAlgn="auto" hangingPunct="1">
              <a:lnSpc>
                <a:spcPct val="120000"/>
              </a:lnSpc>
              <a:spcAft>
                <a:spcPts val="600"/>
              </a:spcAft>
              <a:buFont typeface="Wingdings 2"/>
              <a:buChar char=""/>
              <a:defRPr/>
            </a:pPr>
            <a:r>
              <a:rPr lang="en-US" sz="4500" dirty="0">
                <a:latin typeface="Gill Sans MT" charset="0"/>
                <a:ea typeface="+mn-ea"/>
              </a:rPr>
              <a:t>Renewable</a:t>
            </a:r>
          </a:p>
          <a:p>
            <a:pPr marL="702310" lvl="1" indent="-283464" eaLnBrk="1" fontAlgn="auto" hangingPunct="1">
              <a:lnSpc>
                <a:spcPct val="120000"/>
              </a:lnSpc>
              <a:spcAft>
                <a:spcPts val="600"/>
              </a:spcAft>
              <a:buFont typeface="Wingdings 2"/>
              <a:buChar char=""/>
              <a:defRPr/>
            </a:pPr>
            <a:r>
              <a:rPr lang="en-US" sz="4500" dirty="0">
                <a:latin typeface="Gill Sans MT" charset="0"/>
                <a:ea typeface="+mn-ea"/>
              </a:rPr>
              <a:t>Non-renewable</a:t>
            </a:r>
          </a:p>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Pollution</a:t>
            </a:r>
          </a:p>
          <a:p>
            <a:pPr marL="640080" lvl="1" indent="-237744" eaLnBrk="1" fontAlgn="auto" hangingPunct="1">
              <a:lnSpc>
                <a:spcPct val="120000"/>
              </a:lnSpc>
              <a:spcAft>
                <a:spcPts val="600"/>
              </a:spcAft>
              <a:buFont typeface="Verdana"/>
              <a:buChar char="◦"/>
              <a:defRPr/>
            </a:pPr>
            <a:r>
              <a:rPr lang="en-US" sz="4500" dirty="0" err="1">
                <a:latin typeface="Gill Sans MT" charset="0"/>
                <a:ea typeface="+mn-ea"/>
              </a:rPr>
              <a:t>Ecotoxicity</a:t>
            </a:r>
            <a:endParaRPr lang="en-US" sz="4500" dirty="0">
              <a:latin typeface="Gill Sans MT" charset="0"/>
              <a:ea typeface="+mn-ea"/>
            </a:endParaRPr>
          </a:p>
          <a:p>
            <a:pPr marL="365760" indent="-283464" eaLnBrk="1" fontAlgn="auto" hangingPunct="1">
              <a:lnSpc>
                <a:spcPct val="120000"/>
              </a:lnSpc>
              <a:spcBef>
                <a:spcPts val="600"/>
              </a:spcBef>
              <a:spcAft>
                <a:spcPts val="600"/>
              </a:spcAft>
              <a:buClr>
                <a:schemeClr val="accent2">
                  <a:lumMod val="50000"/>
                </a:schemeClr>
              </a:buClr>
              <a:buFont typeface="Wingdings 2"/>
              <a:buChar char=""/>
              <a:defRPr/>
            </a:pPr>
            <a:r>
              <a:rPr lang="en-US" sz="4500" dirty="0">
                <a:latin typeface="Gill Sans MT" charset="0"/>
                <a:ea typeface="+mn-ea"/>
                <a:cs typeface="+mn-cs"/>
              </a:rPr>
              <a:t>Species extinctions</a:t>
            </a:r>
          </a:p>
          <a:p>
            <a:pPr marL="82296" indent="0" algn="ctr" eaLnBrk="1" fontAlgn="auto" hangingPunct="1">
              <a:spcAft>
                <a:spcPts val="0"/>
              </a:spcAft>
              <a:buClr>
                <a:schemeClr val="accent2">
                  <a:lumMod val="50000"/>
                </a:schemeClr>
              </a:buClr>
              <a:buFont typeface="Wingdings 2"/>
              <a:buNone/>
              <a:defRPr/>
            </a:pPr>
            <a:r>
              <a:rPr lang="en-US" sz="4400" dirty="0">
                <a:solidFill>
                  <a:srgbClr val="FF0000"/>
                </a:solidFill>
                <a:latin typeface="Gill Sans MT" charset="0"/>
                <a:ea typeface="+mn-ea"/>
                <a:cs typeface="+mn-cs"/>
              </a:rPr>
              <a:t>ALL  AT  THE  SAME  TIME</a:t>
            </a:r>
          </a:p>
          <a:p>
            <a:pPr marL="365760" indent="-283464" eaLnBrk="1" fontAlgn="auto" hangingPunct="1">
              <a:spcAft>
                <a:spcPts val="0"/>
              </a:spcAft>
              <a:buClr>
                <a:schemeClr val="accent2">
                  <a:lumMod val="50000"/>
                </a:schemeClr>
              </a:buClr>
              <a:buFont typeface="Wingdings 2"/>
              <a:buChar char=""/>
              <a:defRPr/>
            </a:pPr>
            <a:endParaRPr lang="en-US" dirty="0">
              <a:latin typeface="Gill Sans MT" charset="0"/>
              <a:ea typeface="+mn-ea"/>
              <a:cs typeface="+mn-cs"/>
            </a:endParaRPr>
          </a:p>
        </p:txBody>
      </p:sp>
      <p:sp>
        <p:nvSpPr>
          <p:cNvPr id="2" name="TextBox 1"/>
          <p:cNvSpPr txBox="1">
            <a:spLocks noChangeArrowheads="1"/>
          </p:cNvSpPr>
          <p:nvPr/>
        </p:nvSpPr>
        <p:spPr bwMode="auto">
          <a:xfrm>
            <a:off x="5799138" y="1895475"/>
            <a:ext cx="299720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4000" b="1">
                <a:solidFill>
                  <a:srgbClr val="FF0000"/>
                </a:solidFill>
              </a:rPr>
              <a:t>This constitutes an existential challenge</a:t>
            </a:r>
          </a:p>
        </p:txBody>
      </p:sp>
    </p:spTree>
    <p:extLst>
      <p:ext uri="{BB962C8B-B14F-4D97-AF65-F5344CB8AC3E}">
        <p14:creationId xmlns:p14="http://schemas.microsoft.com/office/powerpoint/2010/main" val="23666748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9" end="9"/>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50862" y="1444625"/>
            <a:ext cx="8042275" cy="4343400"/>
          </a:xfrm>
        </p:spPr>
        <p:txBody>
          <a:bodyPr/>
          <a:lstStyle/>
          <a:p>
            <a:pPr>
              <a:spcBef>
                <a:spcPts val="600"/>
              </a:spcBef>
              <a:spcAft>
                <a:spcPts val="600"/>
              </a:spcAft>
            </a:pPr>
            <a:r>
              <a:rPr lang="en-CA" dirty="0">
                <a:solidFill>
                  <a:srgbClr val="FF0000"/>
                </a:solidFill>
              </a:rPr>
              <a:t>Inter-species rights </a:t>
            </a:r>
            <a:r>
              <a:rPr lang="en-CA" dirty="0"/>
              <a:t>- the right of other species and indeed entire ecosystems to exist</a:t>
            </a:r>
          </a:p>
          <a:p>
            <a:pPr>
              <a:spcBef>
                <a:spcPts val="600"/>
              </a:spcBef>
              <a:spcAft>
                <a:spcPts val="600"/>
              </a:spcAft>
            </a:pPr>
            <a:r>
              <a:rPr lang="en-CA" dirty="0">
                <a:solidFill>
                  <a:srgbClr val="FF0000"/>
                </a:solidFill>
              </a:rPr>
              <a:t>Personhood</a:t>
            </a:r>
            <a:r>
              <a:rPr lang="en-CA" dirty="0"/>
              <a:t> </a:t>
            </a:r>
            <a:r>
              <a:rPr lang="en-CA" dirty="0">
                <a:solidFill>
                  <a:srgbClr val="FF0000"/>
                </a:solidFill>
              </a:rPr>
              <a:t>for nature </a:t>
            </a:r>
            <a:r>
              <a:rPr lang="en-CA" dirty="0"/>
              <a:t> </a:t>
            </a:r>
          </a:p>
          <a:p>
            <a:pPr lvl="1">
              <a:spcAft>
                <a:spcPts val="600"/>
              </a:spcAft>
            </a:pPr>
            <a:r>
              <a:rPr lang="en-CA" sz="2400" dirty="0"/>
              <a:t>New Zealand has granted legal recognition as persons to both the Whanganui river and the </a:t>
            </a:r>
            <a:r>
              <a:rPr lang="en-CA" sz="2400" dirty="0" err="1"/>
              <a:t>Te</a:t>
            </a:r>
            <a:r>
              <a:rPr lang="en-CA" sz="2400" dirty="0"/>
              <a:t> </a:t>
            </a:r>
            <a:r>
              <a:rPr lang="en-CA" sz="2400" dirty="0" err="1"/>
              <a:t>Urewera</a:t>
            </a:r>
            <a:r>
              <a:rPr lang="en-CA" sz="2400" dirty="0"/>
              <a:t> region – previously a national park </a:t>
            </a:r>
          </a:p>
          <a:p>
            <a:pPr lvl="1">
              <a:spcAft>
                <a:spcPts val="600"/>
              </a:spcAft>
            </a:pPr>
            <a:r>
              <a:rPr lang="en-CA" sz="2400" dirty="0"/>
              <a:t>See Pachamama in Ecuador and elsewhere</a:t>
            </a:r>
          </a:p>
          <a:p>
            <a:pPr lvl="1">
              <a:spcAft>
                <a:spcPts val="600"/>
              </a:spcAft>
            </a:pPr>
            <a:r>
              <a:rPr lang="en-CA" sz="2400" dirty="0"/>
              <a:t>See proposal from BC Assembly of First Nations and others </a:t>
            </a:r>
          </a:p>
          <a:p>
            <a:pPr>
              <a:spcBef>
                <a:spcPts val="600"/>
              </a:spcBef>
              <a:spcAft>
                <a:spcPts val="600"/>
              </a:spcAft>
            </a:pPr>
            <a:r>
              <a:rPr lang="en-CA" dirty="0"/>
              <a:t>Create the offence of </a:t>
            </a:r>
            <a:r>
              <a:rPr lang="en-CA" dirty="0">
                <a:solidFill>
                  <a:srgbClr val="FF0000"/>
                </a:solidFill>
              </a:rPr>
              <a:t>ecocide</a:t>
            </a:r>
            <a:r>
              <a:rPr lang="en-CA" dirty="0"/>
              <a:t> - an ‘environmental crime against humanity’.</a:t>
            </a:r>
          </a:p>
        </p:txBody>
      </p:sp>
    </p:spTree>
    <p:extLst>
      <p:ext uri="{BB962C8B-B14F-4D97-AF65-F5344CB8AC3E}">
        <p14:creationId xmlns:p14="http://schemas.microsoft.com/office/powerpoint/2010/main" val="3412571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D68E-8EF7-C987-9FF3-15135A76A656}"/>
              </a:ext>
            </a:extLst>
          </p:cNvPr>
          <p:cNvSpPr>
            <a:spLocks noGrp="1"/>
          </p:cNvSpPr>
          <p:nvPr>
            <p:ph type="title"/>
          </p:nvPr>
        </p:nvSpPr>
        <p:spPr/>
        <p:txBody>
          <a:bodyPr/>
          <a:lstStyle/>
          <a:p>
            <a:r>
              <a:rPr lang="en-US" sz="4000" dirty="0"/>
              <a:t>ii) </a:t>
            </a:r>
            <a:r>
              <a:rPr lang="en-GB" sz="4000" dirty="0"/>
              <a:t>Broadening concepts of social justice</a:t>
            </a:r>
            <a:endParaRPr lang="en-US" sz="4000" dirty="0"/>
          </a:p>
        </p:txBody>
      </p:sp>
      <p:sp>
        <p:nvSpPr>
          <p:cNvPr id="3" name="Content Placeholder 2">
            <a:extLst>
              <a:ext uri="{FF2B5EF4-FFF2-40B4-BE49-F238E27FC236}">
                <a16:creationId xmlns:a16="http://schemas.microsoft.com/office/drawing/2014/main" id="{942E46BB-7D0F-C8B2-EB78-456A0D255649}"/>
              </a:ext>
            </a:extLst>
          </p:cNvPr>
          <p:cNvSpPr>
            <a:spLocks noGrp="1"/>
          </p:cNvSpPr>
          <p:nvPr>
            <p:ph idx="1"/>
          </p:nvPr>
        </p:nvSpPr>
        <p:spPr>
          <a:xfrm>
            <a:off x="866274" y="1347536"/>
            <a:ext cx="7725276" cy="3970421"/>
          </a:xfrm>
        </p:spPr>
        <p:txBody>
          <a:bodyPr/>
          <a:lstStyle/>
          <a:p>
            <a:pPr marL="0" indent="0">
              <a:spcBef>
                <a:spcPts val="600"/>
              </a:spcBef>
              <a:spcAft>
                <a:spcPts val="600"/>
              </a:spcAft>
              <a:buNone/>
            </a:pPr>
            <a:r>
              <a:rPr lang="en-US" sz="3200" dirty="0"/>
              <a:t>Much the same as above. Social justice for</a:t>
            </a:r>
          </a:p>
          <a:p>
            <a:pPr>
              <a:spcBef>
                <a:spcPts val="600"/>
              </a:spcBef>
              <a:spcAft>
                <a:spcPts val="600"/>
              </a:spcAft>
            </a:pPr>
            <a:r>
              <a:rPr lang="en-US" sz="2800" dirty="0"/>
              <a:t>People where we live/in our country</a:t>
            </a:r>
          </a:p>
          <a:p>
            <a:pPr>
              <a:spcBef>
                <a:spcPts val="600"/>
              </a:spcBef>
              <a:spcAft>
                <a:spcPts val="600"/>
              </a:spcAft>
            </a:pPr>
            <a:r>
              <a:rPr lang="en-US" sz="2800" dirty="0"/>
              <a:t>People elsewhere in the world</a:t>
            </a:r>
          </a:p>
          <a:p>
            <a:pPr>
              <a:spcBef>
                <a:spcPts val="600"/>
              </a:spcBef>
              <a:spcAft>
                <a:spcPts val="600"/>
              </a:spcAft>
            </a:pPr>
            <a:r>
              <a:rPr lang="en-US" sz="2800" dirty="0"/>
              <a:t>Future generations</a:t>
            </a:r>
          </a:p>
          <a:p>
            <a:pPr lvl="1">
              <a:spcAft>
                <a:spcPts val="600"/>
              </a:spcAft>
            </a:pPr>
            <a:r>
              <a:rPr lang="en-US" sz="2600" dirty="0"/>
              <a:t>We do not inherit the Earth from our parents, we borrow it from our children.</a:t>
            </a:r>
          </a:p>
          <a:p>
            <a:pPr lvl="1">
              <a:spcAft>
                <a:spcPts val="600"/>
              </a:spcAft>
            </a:pPr>
            <a:r>
              <a:rPr lang="en-US" sz="2600" dirty="0"/>
              <a:t>Our role is to be good ancestors</a:t>
            </a:r>
          </a:p>
          <a:p>
            <a:pPr>
              <a:spcBef>
                <a:spcPts val="600"/>
              </a:spcBef>
              <a:spcAft>
                <a:spcPts val="600"/>
              </a:spcAft>
            </a:pPr>
            <a:r>
              <a:rPr lang="en-US" sz="2800" dirty="0"/>
              <a:t>Other species</a:t>
            </a:r>
          </a:p>
          <a:p>
            <a:pPr lvl="1">
              <a:spcAft>
                <a:spcPts val="600"/>
              </a:spcAft>
            </a:pPr>
            <a:r>
              <a:rPr lang="en-US" sz="2400" dirty="0"/>
              <a:t>All our relations</a:t>
            </a:r>
          </a:p>
        </p:txBody>
      </p:sp>
    </p:spTree>
    <p:extLst>
      <p:ext uri="{BB962C8B-B14F-4D97-AF65-F5344CB8AC3E}">
        <p14:creationId xmlns:p14="http://schemas.microsoft.com/office/powerpoint/2010/main" val="3953822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2603"/>
            <a:ext cx="7067550" cy="1336675"/>
          </a:xfrm>
        </p:spPr>
        <p:txBody>
          <a:bodyPr/>
          <a:lstStyle/>
          <a:p>
            <a:r>
              <a:rPr lang="en-GB" dirty="0"/>
              <a:t>iii) Re-discovering the spirit in nature</a:t>
            </a:r>
            <a:endParaRPr lang="en-US" dirty="0"/>
          </a:p>
        </p:txBody>
      </p:sp>
      <p:sp>
        <p:nvSpPr>
          <p:cNvPr id="3" name="Content Placeholder 2"/>
          <p:cNvSpPr>
            <a:spLocks noGrp="1"/>
          </p:cNvSpPr>
          <p:nvPr>
            <p:ph idx="1"/>
          </p:nvPr>
        </p:nvSpPr>
        <p:spPr>
          <a:xfrm>
            <a:off x="549275" y="1559278"/>
            <a:ext cx="8042275" cy="4899510"/>
          </a:xfrm>
        </p:spPr>
        <p:txBody>
          <a:bodyPr/>
          <a:lstStyle/>
          <a:p>
            <a:pPr>
              <a:spcBef>
                <a:spcPts val="800"/>
              </a:spcBef>
              <a:spcAft>
                <a:spcPts val="600"/>
              </a:spcAft>
            </a:pPr>
            <a:r>
              <a:rPr lang="en-GB" sz="3200" dirty="0" err="1">
                <a:solidFill>
                  <a:srgbClr val="FF0000"/>
                </a:solidFill>
              </a:rPr>
              <a:t>Biophilia</a:t>
            </a:r>
            <a:r>
              <a:rPr lang="en-CA" sz="3200" dirty="0"/>
              <a:t> - </a:t>
            </a:r>
            <a:r>
              <a:rPr lang="en-GB" sz="3200" dirty="0"/>
              <a:t>we have an innate need for nature (E.O Wilson)</a:t>
            </a:r>
          </a:p>
          <a:p>
            <a:pPr lvl="1">
              <a:spcBef>
                <a:spcPts val="800"/>
              </a:spcBef>
              <a:spcAft>
                <a:spcPts val="600"/>
              </a:spcAft>
            </a:pPr>
            <a:r>
              <a:rPr lang="en-GB" sz="2800" dirty="0"/>
              <a:t>Outdoor play, nature kindergartens and ‘forest bathing’</a:t>
            </a:r>
            <a:r>
              <a:rPr lang="en-CA" sz="2800" dirty="0"/>
              <a:t> </a:t>
            </a:r>
          </a:p>
          <a:p>
            <a:pPr>
              <a:spcBef>
                <a:spcPts val="800"/>
              </a:spcBef>
              <a:spcAft>
                <a:spcPts val="600"/>
              </a:spcAft>
            </a:pPr>
            <a:r>
              <a:rPr lang="en-GB" sz="3200" dirty="0" err="1">
                <a:solidFill>
                  <a:srgbClr val="FF0000"/>
                </a:solidFill>
              </a:rPr>
              <a:t>Solastalgia</a:t>
            </a:r>
            <a:r>
              <a:rPr lang="en-GB" sz="3200" dirty="0"/>
              <a:t>  - the impact of a loss of one’s environment on mental, emotional  and physical wellbeing</a:t>
            </a:r>
            <a:r>
              <a:rPr lang="en-CA" sz="3200" dirty="0"/>
              <a:t> </a:t>
            </a:r>
          </a:p>
          <a:p>
            <a:pPr lvl="1">
              <a:spcBef>
                <a:spcPts val="800"/>
              </a:spcBef>
              <a:spcAft>
                <a:spcPts val="600"/>
              </a:spcAft>
            </a:pPr>
            <a:r>
              <a:rPr lang="en-CA" sz="2800" dirty="0"/>
              <a:t>Does it play a role in the diseases of despair?</a:t>
            </a:r>
          </a:p>
        </p:txBody>
      </p:sp>
    </p:spTree>
    <p:extLst>
      <p:ext uri="{BB962C8B-B14F-4D97-AF65-F5344CB8AC3E}">
        <p14:creationId xmlns:p14="http://schemas.microsoft.com/office/powerpoint/2010/main" val="595780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7950"/>
            <a:ext cx="7067550" cy="1071433"/>
          </a:xfrm>
        </p:spPr>
        <p:txBody>
          <a:bodyPr/>
          <a:lstStyle/>
          <a:p>
            <a:r>
              <a:rPr lang="en-US" sz="4800" dirty="0"/>
              <a:t>Reverence for Nature</a:t>
            </a:r>
          </a:p>
        </p:txBody>
      </p:sp>
      <p:sp>
        <p:nvSpPr>
          <p:cNvPr id="3" name="Content Placeholder 2"/>
          <p:cNvSpPr>
            <a:spLocks noGrp="1"/>
          </p:cNvSpPr>
          <p:nvPr>
            <p:ph idx="1"/>
          </p:nvPr>
        </p:nvSpPr>
        <p:spPr/>
        <p:txBody>
          <a:bodyPr/>
          <a:lstStyle/>
          <a:p>
            <a:pPr>
              <a:spcBef>
                <a:spcPts val="800"/>
              </a:spcBef>
              <a:spcAft>
                <a:spcPts val="600"/>
              </a:spcAft>
            </a:pPr>
            <a:r>
              <a:rPr lang="en-CA" sz="2800" dirty="0"/>
              <a:t>We need to re-establish a reverence for nature</a:t>
            </a:r>
          </a:p>
          <a:p>
            <a:pPr lvl="1">
              <a:spcBef>
                <a:spcPts val="800"/>
              </a:spcBef>
              <a:spcAft>
                <a:spcPts val="600"/>
              </a:spcAft>
            </a:pPr>
            <a:r>
              <a:rPr lang="en-CA" sz="2400" dirty="0"/>
              <a:t>Role of faith communities, spirituality </a:t>
            </a:r>
            <a:r>
              <a:rPr lang="en-CA" sz="2400" dirty="0" err="1"/>
              <a:t>etc</a:t>
            </a:r>
            <a:r>
              <a:rPr lang="en-CA" sz="2400" dirty="0"/>
              <a:t>?</a:t>
            </a:r>
            <a:endParaRPr lang="en-US" sz="2400" b="0" dirty="0"/>
          </a:p>
          <a:p>
            <a:pPr>
              <a:spcBef>
                <a:spcPts val="800"/>
              </a:spcBef>
              <a:spcAft>
                <a:spcPts val="600"/>
              </a:spcAft>
            </a:pPr>
            <a:r>
              <a:rPr lang="en-US" sz="2800" dirty="0"/>
              <a:t>“Within Indigenous worldviews our relationship with the natural world is </a:t>
            </a:r>
            <a:r>
              <a:rPr lang="en-US" sz="2800" dirty="0" err="1"/>
              <a:t>characterised</a:t>
            </a:r>
            <a:r>
              <a:rPr lang="en-US" sz="2800" dirty="0"/>
              <a:t> by reverence and values that include sustainability, guardianship and love.”</a:t>
            </a:r>
          </a:p>
          <a:p>
            <a:pPr lvl="1">
              <a:spcBef>
                <a:spcPts val="800"/>
              </a:spcBef>
              <a:spcAft>
                <a:spcPts val="600"/>
              </a:spcAft>
            </a:pPr>
            <a:r>
              <a:rPr lang="en-US" sz="2200" dirty="0" err="1"/>
              <a:t>Waiora</a:t>
            </a:r>
            <a:r>
              <a:rPr lang="en-US" sz="2200" dirty="0"/>
              <a:t> – Indigenous Peoples’ Statement for Planetary Health and Sustainable Development, IUHPE 2019, </a:t>
            </a:r>
            <a:r>
              <a:rPr lang="en-US" sz="2200" dirty="0" err="1"/>
              <a:t>Rotorua</a:t>
            </a:r>
            <a:r>
              <a:rPr lang="en-US" sz="2200" dirty="0"/>
              <a:t>, </a:t>
            </a:r>
            <a:r>
              <a:rPr lang="en-US" dirty="0" err="1"/>
              <a:t>Aotearoa</a:t>
            </a:r>
            <a:r>
              <a:rPr lang="en-US" dirty="0"/>
              <a:t> New Zealand </a:t>
            </a:r>
            <a:endParaRPr lang="en-US" sz="4200" dirty="0"/>
          </a:p>
        </p:txBody>
      </p:sp>
    </p:spTree>
    <p:extLst>
      <p:ext uri="{BB962C8B-B14F-4D97-AF65-F5344CB8AC3E}">
        <p14:creationId xmlns:p14="http://schemas.microsoft.com/office/powerpoint/2010/main" val="1453348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4836"/>
            <a:ext cx="7067550" cy="1336675"/>
          </a:xfrm>
        </p:spPr>
        <p:txBody>
          <a:bodyPr/>
          <a:lstStyle/>
          <a:p>
            <a:r>
              <a:rPr lang="en-GB" sz="4800" dirty="0"/>
              <a:t>iv) An economics             fit for purpose</a:t>
            </a:r>
            <a:endParaRPr lang="en-US" sz="4800" dirty="0"/>
          </a:p>
        </p:txBody>
      </p:sp>
      <p:sp>
        <p:nvSpPr>
          <p:cNvPr id="3" name="Content Placeholder 2"/>
          <p:cNvSpPr>
            <a:spLocks noGrp="1"/>
          </p:cNvSpPr>
          <p:nvPr>
            <p:ph idx="1"/>
          </p:nvPr>
        </p:nvSpPr>
        <p:spPr>
          <a:xfrm>
            <a:off x="549275" y="2109282"/>
            <a:ext cx="8042275" cy="3834318"/>
          </a:xfrm>
        </p:spPr>
        <p:txBody>
          <a:bodyPr/>
          <a:lstStyle/>
          <a:p>
            <a:pPr marL="0" indent="0" algn="ctr">
              <a:buNone/>
            </a:pPr>
            <a:r>
              <a:rPr lang="en-GB" sz="3200" dirty="0"/>
              <a:t>What sort of economy can meet the goal of achieving good health and a good quality of life for everyone, while living within the biophysical and ecological constraints of this one small planet that is our home?</a:t>
            </a:r>
            <a:endParaRPr lang="en-US" sz="3200" dirty="0"/>
          </a:p>
        </p:txBody>
      </p:sp>
    </p:spTree>
    <p:extLst>
      <p:ext uri="{BB962C8B-B14F-4D97-AF65-F5344CB8AC3E}">
        <p14:creationId xmlns:p14="http://schemas.microsoft.com/office/powerpoint/2010/main" val="1604646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8F1F-E1CA-8EC1-80B9-F98160D3CE7A}"/>
              </a:ext>
            </a:extLst>
          </p:cNvPr>
          <p:cNvSpPr>
            <a:spLocks noGrp="1"/>
          </p:cNvSpPr>
          <p:nvPr>
            <p:ph type="title"/>
          </p:nvPr>
        </p:nvSpPr>
        <p:spPr/>
        <p:txBody>
          <a:bodyPr/>
          <a:lstStyle/>
          <a:p>
            <a:r>
              <a:rPr lang="en-US" dirty="0"/>
              <a:t>Economy or society?</a:t>
            </a:r>
          </a:p>
        </p:txBody>
      </p:sp>
      <p:sp>
        <p:nvSpPr>
          <p:cNvPr id="3" name="Content Placeholder 2">
            <a:extLst>
              <a:ext uri="{FF2B5EF4-FFF2-40B4-BE49-F238E27FC236}">
                <a16:creationId xmlns:a16="http://schemas.microsoft.com/office/drawing/2014/main" id="{B7B3F081-DB9B-A945-50EA-85937FC08C53}"/>
              </a:ext>
            </a:extLst>
          </p:cNvPr>
          <p:cNvSpPr>
            <a:spLocks noGrp="1"/>
          </p:cNvSpPr>
          <p:nvPr>
            <p:ph idx="1"/>
          </p:nvPr>
        </p:nvSpPr>
        <p:spPr/>
        <p:txBody>
          <a:bodyPr/>
          <a:lstStyle/>
          <a:p>
            <a:pPr marL="0" indent="0">
              <a:buNone/>
            </a:pPr>
            <a:r>
              <a:rPr lang="en-US" sz="3200" dirty="0"/>
              <a:t>Economy</a:t>
            </a:r>
          </a:p>
          <a:p>
            <a:r>
              <a:rPr lang="en-CA" sz="2800" dirty="0"/>
              <a:t>The wealth and resources of a country or region, especially in terms of the production and consumption of goods and services.</a:t>
            </a:r>
          </a:p>
          <a:p>
            <a:pPr marL="0" indent="0">
              <a:buNone/>
            </a:pPr>
            <a:r>
              <a:rPr lang="en-CA" sz="3200" dirty="0"/>
              <a:t>Society</a:t>
            </a:r>
          </a:p>
          <a:p>
            <a:r>
              <a:rPr lang="en-CA" sz="2800" dirty="0"/>
              <a:t>The aggregate of people living together in a more or less ordered community</a:t>
            </a:r>
            <a:endParaRPr lang="en-US" sz="2800" dirty="0"/>
          </a:p>
        </p:txBody>
      </p:sp>
    </p:spTree>
    <p:extLst>
      <p:ext uri="{BB962C8B-B14F-4D97-AF65-F5344CB8AC3E}">
        <p14:creationId xmlns:p14="http://schemas.microsoft.com/office/powerpoint/2010/main" val="71672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462E-EFDF-C3C6-74DC-2298D661B7E1}"/>
              </a:ext>
            </a:extLst>
          </p:cNvPr>
          <p:cNvSpPr>
            <a:spLocks noGrp="1"/>
          </p:cNvSpPr>
          <p:nvPr>
            <p:ph type="title"/>
          </p:nvPr>
        </p:nvSpPr>
        <p:spPr>
          <a:xfrm>
            <a:off x="1126360" y="3429000"/>
            <a:ext cx="7067550" cy="1336675"/>
          </a:xfrm>
        </p:spPr>
        <p:txBody>
          <a:bodyPr/>
          <a:lstStyle/>
          <a:p>
            <a:r>
              <a:rPr lang="en-CA" dirty="0"/>
              <a:t>A wellbeing economy is not the end, it is the means: The end is a wellbeing society.</a:t>
            </a:r>
            <a:endParaRPr lang="en-US" dirty="0"/>
          </a:p>
        </p:txBody>
      </p:sp>
    </p:spTree>
    <p:extLst>
      <p:ext uri="{BB962C8B-B14F-4D97-AF65-F5344CB8AC3E}">
        <p14:creationId xmlns:p14="http://schemas.microsoft.com/office/powerpoint/2010/main" val="1396754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6601"/>
            <a:ext cx="7067550" cy="1336675"/>
          </a:xfrm>
        </p:spPr>
        <p:txBody>
          <a:bodyPr/>
          <a:lstStyle/>
          <a:p>
            <a:r>
              <a:rPr lang="en-US" sz="4800" dirty="0"/>
              <a:t>The problem is capitalism</a:t>
            </a:r>
          </a:p>
        </p:txBody>
      </p:sp>
      <p:sp>
        <p:nvSpPr>
          <p:cNvPr id="3" name="Content Placeholder 2"/>
          <p:cNvSpPr>
            <a:spLocks noGrp="1"/>
          </p:cNvSpPr>
          <p:nvPr>
            <p:ph idx="1"/>
          </p:nvPr>
        </p:nvSpPr>
        <p:spPr>
          <a:xfrm>
            <a:off x="549275" y="1770303"/>
            <a:ext cx="8042275" cy="4343400"/>
          </a:xfrm>
        </p:spPr>
        <p:txBody>
          <a:bodyPr/>
          <a:lstStyle/>
          <a:p>
            <a:r>
              <a:rPr lang="en-US" sz="3200" dirty="0"/>
              <a:t>“. . . we need to find means of generating human wellbeing that are better and less damaging than capitalism.” </a:t>
            </a:r>
          </a:p>
          <a:p>
            <a:r>
              <a:rPr lang="en-US" sz="3200" dirty="0"/>
              <a:t>“Our choice comes down to this. Do we stop life to allow capitalism to continue, or stop capitalism to allow life to continue?”</a:t>
            </a:r>
          </a:p>
          <a:p>
            <a:pPr marL="0" indent="0" algn="r">
              <a:buNone/>
            </a:pPr>
            <a:r>
              <a:rPr lang="en-US" dirty="0"/>
              <a:t>George </a:t>
            </a:r>
            <a:r>
              <a:rPr lang="en-US" dirty="0" err="1"/>
              <a:t>Monbiot</a:t>
            </a:r>
            <a:r>
              <a:rPr lang="en-US" dirty="0"/>
              <a:t>, The Guardian, 25th April 2019 </a:t>
            </a:r>
          </a:p>
          <a:p>
            <a:endParaRPr lang="en-US" dirty="0"/>
          </a:p>
        </p:txBody>
      </p:sp>
    </p:spTree>
    <p:extLst>
      <p:ext uri="{BB962C8B-B14F-4D97-AF65-F5344CB8AC3E}">
        <p14:creationId xmlns:p14="http://schemas.microsoft.com/office/powerpoint/2010/main" val="4096134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9B69-CDB7-4930-2BA4-870E81190A42}"/>
              </a:ext>
            </a:extLst>
          </p:cNvPr>
          <p:cNvSpPr>
            <a:spLocks noGrp="1"/>
          </p:cNvSpPr>
          <p:nvPr>
            <p:ph type="title"/>
          </p:nvPr>
        </p:nvSpPr>
        <p:spPr/>
        <p:txBody>
          <a:bodyPr/>
          <a:lstStyle/>
          <a:p>
            <a:r>
              <a:rPr lang="en-US" dirty="0"/>
              <a:t>Different forms of capitalism</a:t>
            </a:r>
          </a:p>
        </p:txBody>
      </p:sp>
      <p:sp>
        <p:nvSpPr>
          <p:cNvPr id="3" name="Content Placeholder 2">
            <a:extLst>
              <a:ext uri="{FF2B5EF4-FFF2-40B4-BE49-F238E27FC236}">
                <a16:creationId xmlns:a16="http://schemas.microsoft.com/office/drawing/2014/main" id="{948A8160-05C0-74F8-21CD-BF55DF765D2D}"/>
              </a:ext>
            </a:extLst>
          </p:cNvPr>
          <p:cNvSpPr>
            <a:spLocks noGrp="1"/>
          </p:cNvSpPr>
          <p:nvPr>
            <p:ph idx="1"/>
          </p:nvPr>
        </p:nvSpPr>
        <p:spPr/>
        <p:txBody>
          <a:bodyPr/>
          <a:lstStyle/>
          <a:p>
            <a:r>
              <a:rPr lang="en-US" sz="2800" dirty="0"/>
              <a:t>Free enterprise capitalism</a:t>
            </a:r>
          </a:p>
          <a:p>
            <a:r>
              <a:rPr lang="en-US" sz="2800" dirty="0"/>
              <a:t>Market capitalism</a:t>
            </a:r>
          </a:p>
          <a:p>
            <a:r>
              <a:rPr lang="en-US" sz="2800" dirty="0"/>
              <a:t>Plutocratic capitalism</a:t>
            </a:r>
          </a:p>
          <a:p>
            <a:r>
              <a:rPr lang="en-US" sz="2800" dirty="0"/>
              <a:t>Autocratic/Dictator capitalism</a:t>
            </a:r>
          </a:p>
          <a:p>
            <a:r>
              <a:rPr lang="en-US" sz="2800" dirty="0"/>
              <a:t>Suicidal capitalism</a:t>
            </a:r>
          </a:p>
          <a:p>
            <a:pPr marL="0" indent="0" algn="ctr">
              <a:buNone/>
            </a:pPr>
            <a:r>
              <a:rPr lang="en-US" i="1" dirty="0"/>
              <a:t>“We are waging war on nature. This is suicidal”</a:t>
            </a:r>
          </a:p>
          <a:p>
            <a:pPr marL="0" indent="0" algn="ctr">
              <a:buNone/>
            </a:pPr>
            <a:r>
              <a:rPr lang="en-US" b="0" i="1" dirty="0"/>
              <a:t>Antonio Guterres, UN Secretary General</a:t>
            </a:r>
          </a:p>
          <a:p>
            <a:pPr marL="0" indent="0" algn="ctr">
              <a:buNone/>
            </a:pPr>
            <a:r>
              <a:rPr lang="en-US" b="0" i="1" dirty="0"/>
              <a:t>2020</a:t>
            </a:r>
          </a:p>
        </p:txBody>
      </p:sp>
    </p:spTree>
    <p:extLst>
      <p:ext uri="{BB962C8B-B14F-4D97-AF65-F5344CB8AC3E}">
        <p14:creationId xmlns:p14="http://schemas.microsoft.com/office/powerpoint/2010/main" val="1703466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6458-A549-995D-3A8B-F0E019DBC9E6}"/>
              </a:ext>
            </a:extLst>
          </p:cNvPr>
          <p:cNvSpPr>
            <a:spLocks noGrp="1"/>
          </p:cNvSpPr>
          <p:nvPr>
            <p:ph type="title"/>
          </p:nvPr>
        </p:nvSpPr>
        <p:spPr/>
        <p:txBody>
          <a:bodyPr/>
          <a:lstStyle/>
          <a:p>
            <a:r>
              <a:rPr lang="en-US" dirty="0"/>
              <a:t>Real capitalism</a:t>
            </a:r>
          </a:p>
        </p:txBody>
      </p:sp>
      <p:sp>
        <p:nvSpPr>
          <p:cNvPr id="3" name="Content Placeholder 2">
            <a:extLst>
              <a:ext uri="{FF2B5EF4-FFF2-40B4-BE49-F238E27FC236}">
                <a16:creationId xmlns:a16="http://schemas.microsoft.com/office/drawing/2014/main" id="{0954444B-0CC3-5195-09B3-F45AB669BB59}"/>
              </a:ext>
            </a:extLst>
          </p:cNvPr>
          <p:cNvSpPr>
            <a:spLocks noGrp="1"/>
          </p:cNvSpPr>
          <p:nvPr>
            <p:ph idx="1"/>
          </p:nvPr>
        </p:nvSpPr>
        <p:spPr/>
        <p:txBody>
          <a:bodyPr/>
          <a:lstStyle/>
          <a:p>
            <a:r>
              <a:rPr lang="en-US" sz="2800" dirty="0"/>
              <a:t>There are four forms of capital:</a:t>
            </a:r>
          </a:p>
          <a:p>
            <a:pPr lvl="1"/>
            <a:r>
              <a:rPr lang="en-US" sz="2400" dirty="0"/>
              <a:t>Natural</a:t>
            </a:r>
          </a:p>
          <a:p>
            <a:pPr lvl="1"/>
            <a:r>
              <a:rPr lang="en-US" sz="2400" dirty="0"/>
              <a:t>Social </a:t>
            </a:r>
          </a:p>
          <a:p>
            <a:pPr lvl="1"/>
            <a:r>
              <a:rPr lang="en-US" sz="2400" dirty="0"/>
              <a:t>Human</a:t>
            </a:r>
          </a:p>
          <a:p>
            <a:pPr lvl="1"/>
            <a:r>
              <a:rPr lang="en-US" sz="2400" dirty="0"/>
              <a:t>Economic (tangible </a:t>
            </a:r>
            <a:r>
              <a:rPr lang="en-US" sz="2400" dirty="0" err="1"/>
              <a:t>andf</a:t>
            </a:r>
            <a:r>
              <a:rPr lang="en-US" sz="2400" dirty="0"/>
              <a:t> non-tangible)</a:t>
            </a:r>
          </a:p>
          <a:p>
            <a:r>
              <a:rPr lang="en-US" sz="2800" dirty="0"/>
              <a:t>Current capitalism largely ignores the first three</a:t>
            </a:r>
          </a:p>
          <a:p>
            <a:r>
              <a:rPr lang="en-US" sz="2800" dirty="0"/>
              <a:t>Real capitalism builds all four forms of capital at the same time</a:t>
            </a:r>
          </a:p>
        </p:txBody>
      </p:sp>
    </p:spTree>
    <p:extLst>
      <p:ext uri="{BB962C8B-B14F-4D97-AF65-F5344CB8AC3E}">
        <p14:creationId xmlns:p14="http://schemas.microsoft.com/office/powerpoint/2010/main" val="400551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1F9521-17AD-5F9A-3E42-F3F3C9AE9E28}"/>
              </a:ext>
            </a:extLst>
          </p:cNvPr>
          <p:cNvSpPr>
            <a:spLocks noGrp="1"/>
          </p:cNvSpPr>
          <p:nvPr>
            <p:ph type="title"/>
          </p:nvPr>
        </p:nvSpPr>
        <p:spPr>
          <a:xfrm>
            <a:off x="0" y="2087217"/>
            <a:ext cx="2144598" cy="2107096"/>
          </a:xfrm>
        </p:spPr>
        <p:txBody>
          <a:bodyPr/>
          <a:lstStyle/>
          <a:p>
            <a:r>
              <a:rPr lang="en-US" sz="3200" dirty="0"/>
              <a:t>Planetary Health Check 2024</a:t>
            </a:r>
          </a:p>
        </p:txBody>
      </p:sp>
      <p:pic>
        <p:nvPicPr>
          <p:cNvPr id="5" name="Picture 4">
            <a:extLst>
              <a:ext uri="{FF2B5EF4-FFF2-40B4-BE49-F238E27FC236}">
                <a16:creationId xmlns:a16="http://schemas.microsoft.com/office/drawing/2014/main" id="{F35CD6C5-367C-1632-15D5-E41337C2F04F}"/>
              </a:ext>
            </a:extLst>
          </p:cNvPr>
          <p:cNvPicPr>
            <a:picLocks noChangeAspect="1"/>
          </p:cNvPicPr>
          <p:nvPr/>
        </p:nvPicPr>
        <p:blipFill>
          <a:blip r:embed="rId2"/>
          <a:stretch>
            <a:fillRect/>
          </a:stretch>
        </p:blipFill>
        <p:spPr>
          <a:xfrm>
            <a:off x="2144598" y="0"/>
            <a:ext cx="6999402" cy="6858000"/>
          </a:xfrm>
          <a:prstGeom prst="rect">
            <a:avLst/>
          </a:prstGeom>
        </p:spPr>
      </p:pic>
    </p:spTree>
    <p:extLst>
      <p:ext uri="{BB962C8B-B14F-4D97-AF65-F5344CB8AC3E}">
        <p14:creationId xmlns:p14="http://schemas.microsoft.com/office/powerpoint/2010/main" val="353936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CB42-ADE6-A291-D6BC-C5E4E3985244}"/>
              </a:ext>
            </a:extLst>
          </p:cNvPr>
          <p:cNvSpPr>
            <a:spLocks noGrp="1"/>
          </p:cNvSpPr>
          <p:nvPr>
            <p:ph type="title"/>
          </p:nvPr>
        </p:nvSpPr>
        <p:spPr/>
        <p:txBody>
          <a:bodyPr/>
          <a:lstStyle/>
          <a:p>
            <a:r>
              <a:rPr lang="en-US" sz="4800" dirty="0"/>
              <a:t>Some alternatives</a:t>
            </a:r>
          </a:p>
        </p:txBody>
      </p:sp>
      <p:sp>
        <p:nvSpPr>
          <p:cNvPr id="3" name="Content Placeholder 2">
            <a:extLst>
              <a:ext uri="{FF2B5EF4-FFF2-40B4-BE49-F238E27FC236}">
                <a16:creationId xmlns:a16="http://schemas.microsoft.com/office/drawing/2014/main" id="{5DFF7F7F-FE6D-5105-3A2E-8CDBEB342192}"/>
              </a:ext>
            </a:extLst>
          </p:cNvPr>
          <p:cNvSpPr>
            <a:spLocks noGrp="1"/>
          </p:cNvSpPr>
          <p:nvPr>
            <p:ph idx="1"/>
          </p:nvPr>
        </p:nvSpPr>
        <p:spPr/>
        <p:txBody>
          <a:bodyPr/>
          <a:lstStyle/>
          <a:p>
            <a:pPr>
              <a:spcBef>
                <a:spcPts val="600"/>
              </a:spcBef>
              <a:spcAft>
                <a:spcPts val="600"/>
              </a:spcAft>
            </a:pPr>
            <a:r>
              <a:rPr lang="en-US" sz="3200" dirty="0"/>
              <a:t>Ecological/green economics</a:t>
            </a:r>
          </a:p>
          <a:p>
            <a:pPr>
              <a:spcBef>
                <a:spcPts val="600"/>
              </a:spcBef>
              <a:spcAft>
                <a:spcPts val="600"/>
              </a:spcAft>
            </a:pPr>
            <a:r>
              <a:rPr lang="en-US" sz="3200" dirty="0"/>
              <a:t>Steady state economics</a:t>
            </a:r>
          </a:p>
          <a:p>
            <a:pPr>
              <a:spcBef>
                <a:spcPts val="600"/>
              </a:spcBef>
              <a:spcAft>
                <a:spcPts val="600"/>
              </a:spcAft>
            </a:pPr>
            <a:r>
              <a:rPr lang="en-US" sz="3200" dirty="0"/>
              <a:t>Donut economics</a:t>
            </a:r>
          </a:p>
          <a:p>
            <a:pPr>
              <a:spcBef>
                <a:spcPts val="600"/>
              </a:spcBef>
              <a:spcAft>
                <a:spcPts val="600"/>
              </a:spcAft>
            </a:pPr>
            <a:r>
              <a:rPr lang="en-US" sz="3200" dirty="0"/>
              <a:t>De-growth</a:t>
            </a:r>
          </a:p>
          <a:p>
            <a:endParaRPr lang="en-US" dirty="0"/>
          </a:p>
        </p:txBody>
      </p:sp>
    </p:spTree>
    <p:extLst>
      <p:ext uri="{BB962C8B-B14F-4D97-AF65-F5344CB8AC3E}">
        <p14:creationId xmlns:p14="http://schemas.microsoft.com/office/powerpoint/2010/main" val="167606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5">
            <a:extLst>
              <a:ext uri="{FF2B5EF4-FFF2-40B4-BE49-F238E27FC236}">
                <a16:creationId xmlns:a16="http://schemas.microsoft.com/office/drawing/2014/main" id="{B68D0FB7-338D-9F1F-0ADC-BAB94EC34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9800" y="1201738"/>
            <a:ext cx="56642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A9542EC-7E37-3122-37F3-257463512820}"/>
              </a:ext>
            </a:extLst>
          </p:cNvPr>
          <p:cNvSpPr txBox="1">
            <a:spLocks/>
          </p:cNvSpPr>
          <p:nvPr/>
        </p:nvSpPr>
        <p:spPr bwMode="auto">
          <a:xfrm>
            <a:off x="184150" y="1214438"/>
            <a:ext cx="3589338" cy="491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9250" indent="-349250" eaLnBrk="0" hangingPunct="0">
              <a:defRPr sz="2400">
                <a:solidFill>
                  <a:schemeClr val="tx1"/>
                </a:solidFill>
                <a:latin typeface="News Gothic MT" panose="020B0503020103020203" pitchFamily="34" charset="0"/>
                <a:ea typeface="ＭＳ Ｐゴシック" panose="020B0600070205080204" pitchFamily="34" charset="-128"/>
              </a:defRPr>
            </a:lvl1pPr>
            <a:lvl2pPr marL="742950" indent="-285750" eaLnBrk="0" hangingPunct="0">
              <a:defRPr sz="2400">
                <a:solidFill>
                  <a:schemeClr val="tx1"/>
                </a:solidFill>
                <a:latin typeface="News Gothic MT" panose="020B0503020103020203" pitchFamily="34" charset="0"/>
                <a:ea typeface="ＭＳ Ｐゴシック" panose="020B0600070205080204" pitchFamily="34" charset="-128"/>
              </a:defRPr>
            </a:lvl2pPr>
            <a:lvl3pPr marL="1143000" indent="-228600" eaLnBrk="0" hangingPunct="0">
              <a:defRPr sz="2400">
                <a:solidFill>
                  <a:schemeClr val="tx1"/>
                </a:solidFill>
                <a:latin typeface="News Gothic MT" panose="020B0503020103020203" pitchFamily="34" charset="0"/>
                <a:ea typeface="ＭＳ Ｐゴシック" panose="020B0600070205080204" pitchFamily="34" charset="-128"/>
              </a:defRPr>
            </a:lvl3pPr>
            <a:lvl4pPr marL="1600200" indent="-228600" eaLnBrk="0" hangingPunct="0">
              <a:defRPr sz="2400">
                <a:solidFill>
                  <a:schemeClr val="tx1"/>
                </a:solidFill>
                <a:latin typeface="News Gothic MT" panose="020B0503020103020203" pitchFamily="34" charset="0"/>
                <a:ea typeface="ＭＳ Ｐゴシック" panose="020B0600070205080204" pitchFamily="34" charset="-128"/>
              </a:defRPr>
            </a:lvl4pPr>
            <a:lvl5pPr marL="2057400" indent="-228600" eaLnBrk="0" hangingPunct="0">
              <a:defRPr sz="2400">
                <a:solidFill>
                  <a:schemeClr val="tx1"/>
                </a:solidFill>
                <a:latin typeface="News Gothic MT" panose="020B0503020103020203"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9pPr>
          </a:lstStyle>
          <a:p>
            <a:pPr eaLnBrk="1" hangingPunct="1">
              <a:spcBef>
                <a:spcPts val="600"/>
              </a:spcBef>
              <a:spcAft>
                <a:spcPts val="600"/>
              </a:spcAft>
              <a:buClr>
                <a:srgbClr val="C8F832"/>
              </a:buClr>
              <a:buSzPct val="110000"/>
              <a:buFont typeface="Wingdings 2" pitchFamily="2" charset="2"/>
              <a:buChar char=""/>
            </a:pPr>
            <a:r>
              <a:rPr lang="en-CA" altLang="en-US" sz="2800" b="1"/>
              <a:t>“</a:t>
            </a:r>
            <a:r>
              <a:rPr lang="en-CA" altLang="ja-JP" sz="2800" b="1">
                <a:solidFill>
                  <a:srgbClr val="FF0000"/>
                </a:solidFill>
              </a:rPr>
              <a:t>a social foundation</a:t>
            </a:r>
            <a:r>
              <a:rPr lang="en-CA" altLang="ja-JP" sz="2800" b="1"/>
              <a:t> of well-being that no one should fall below and </a:t>
            </a:r>
            <a:r>
              <a:rPr lang="en-CA" altLang="ja-JP" sz="2800" b="1">
                <a:solidFill>
                  <a:srgbClr val="FF0000"/>
                </a:solidFill>
              </a:rPr>
              <a:t>an ecological ceiling</a:t>
            </a:r>
            <a:r>
              <a:rPr lang="en-CA" altLang="ja-JP" sz="2800" b="1"/>
              <a:t> of planetary pressure that we should not go beyond. Between the two lies a safe and just space for all</a:t>
            </a:r>
            <a:r>
              <a:rPr lang="en-CA" altLang="en-US" sz="2800" b="1"/>
              <a:t>”</a:t>
            </a:r>
            <a:endParaRPr lang="en-CA" altLang="ja-JP" sz="2800" b="1"/>
          </a:p>
          <a:p>
            <a:pPr algn="r" eaLnBrk="1" hangingPunct="1">
              <a:buClr>
                <a:srgbClr val="C8F832"/>
              </a:buClr>
              <a:buSzPct val="110000"/>
              <a:buFont typeface="Wingdings 2" pitchFamily="2" charset="2"/>
              <a:buNone/>
            </a:pPr>
            <a:r>
              <a:rPr lang="en-US" altLang="en-US" sz="2000" b="1"/>
              <a:t>Kate Raworth,  </a:t>
            </a:r>
          </a:p>
          <a:p>
            <a:pPr algn="r" eaLnBrk="1" hangingPunct="1">
              <a:buClr>
                <a:srgbClr val="C8F832"/>
              </a:buClr>
              <a:buSzPct val="110000"/>
              <a:buFont typeface="Wingdings 2" pitchFamily="2" charset="2"/>
              <a:buNone/>
            </a:pPr>
            <a:r>
              <a:rPr lang="en-US" altLang="en-US" sz="1800" b="1" i="1"/>
              <a:t>Doughnut Economics</a:t>
            </a:r>
          </a:p>
          <a:p>
            <a:pPr eaLnBrk="1" hangingPunct="1">
              <a:spcBef>
                <a:spcPts val="600"/>
              </a:spcBef>
              <a:spcAft>
                <a:spcPts val="600"/>
              </a:spcAft>
              <a:buClr>
                <a:srgbClr val="C8F832"/>
              </a:buClr>
              <a:buSzPct val="110000"/>
              <a:buFont typeface="Wingdings 2" pitchFamily="2" charset="2"/>
              <a:buChar char=""/>
            </a:pPr>
            <a:endParaRPr lang="en-US" altLang="en-US" sz="2000" b="1"/>
          </a:p>
        </p:txBody>
      </p:sp>
      <p:sp>
        <p:nvSpPr>
          <p:cNvPr id="35843" name="Title 1">
            <a:extLst>
              <a:ext uri="{FF2B5EF4-FFF2-40B4-BE49-F238E27FC236}">
                <a16:creationId xmlns:a16="http://schemas.microsoft.com/office/drawing/2014/main" id="{9C21C0C3-BCB7-E7C4-9F34-004BD064110E}"/>
              </a:ext>
            </a:extLst>
          </p:cNvPr>
          <p:cNvSpPr txBox="1">
            <a:spLocks/>
          </p:cNvSpPr>
          <p:nvPr/>
        </p:nvSpPr>
        <p:spPr bwMode="auto">
          <a:xfrm>
            <a:off x="1563688" y="379413"/>
            <a:ext cx="740568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News Gothic MT" panose="020B0503020103020203" pitchFamily="34" charset="0"/>
                <a:ea typeface="ＭＳ Ｐゴシック" panose="020B0600070205080204" pitchFamily="34" charset="-128"/>
              </a:defRPr>
            </a:lvl1pPr>
            <a:lvl2pPr marL="742950" indent="-285750" eaLnBrk="0" hangingPunct="0">
              <a:defRPr sz="2400">
                <a:solidFill>
                  <a:schemeClr val="tx1"/>
                </a:solidFill>
                <a:latin typeface="News Gothic MT" panose="020B0503020103020203" pitchFamily="34" charset="0"/>
                <a:ea typeface="ＭＳ Ｐゴシック" panose="020B0600070205080204" pitchFamily="34" charset="-128"/>
              </a:defRPr>
            </a:lvl2pPr>
            <a:lvl3pPr marL="1143000" indent="-228600" eaLnBrk="0" hangingPunct="0">
              <a:defRPr sz="2400">
                <a:solidFill>
                  <a:schemeClr val="tx1"/>
                </a:solidFill>
                <a:latin typeface="News Gothic MT" panose="020B0503020103020203" pitchFamily="34" charset="0"/>
                <a:ea typeface="ＭＳ Ｐゴシック" panose="020B0600070205080204" pitchFamily="34" charset="-128"/>
              </a:defRPr>
            </a:lvl3pPr>
            <a:lvl4pPr marL="1600200" indent="-228600" eaLnBrk="0" hangingPunct="0">
              <a:defRPr sz="2400">
                <a:solidFill>
                  <a:schemeClr val="tx1"/>
                </a:solidFill>
                <a:latin typeface="News Gothic MT" panose="020B0503020103020203" pitchFamily="34" charset="0"/>
                <a:ea typeface="ＭＳ Ｐゴシック" panose="020B0600070205080204" pitchFamily="34" charset="-128"/>
              </a:defRPr>
            </a:lvl4pPr>
            <a:lvl5pPr marL="2057400" indent="-228600" eaLnBrk="0" hangingPunct="0">
              <a:defRPr sz="2400">
                <a:solidFill>
                  <a:schemeClr val="tx1"/>
                </a:solidFill>
                <a:latin typeface="News Gothic MT" panose="020B0503020103020203"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News Gothic MT" panose="020B0503020103020203" pitchFamily="34" charset="0"/>
                <a:ea typeface="ＭＳ Ｐゴシック" panose="020B0600070205080204" pitchFamily="34" charset="-128"/>
              </a:defRPr>
            </a:lvl9pPr>
          </a:lstStyle>
          <a:p>
            <a:pPr algn="ctr" eaLnBrk="1" hangingPunct="1"/>
            <a:r>
              <a:rPr lang="en-US" altLang="en-US" sz="4400" b="1">
                <a:solidFill>
                  <a:schemeClr val="accent1"/>
                </a:solidFill>
              </a:rPr>
              <a:t>Doughnut economics: “Thriving in balance”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C4BE-BD54-4F3F-3689-C60BF833712C}"/>
              </a:ext>
            </a:extLst>
          </p:cNvPr>
          <p:cNvSpPr>
            <a:spLocks noGrp="1"/>
          </p:cNvSpPr>
          <p:nvPr>
            <p:ph type="title"/>
          </p:nvPr>
        </p:nvSpPr>
        <p:spPr/>
        <p:txBody>
          <a:bodyPr/>
          <a:lstStyle/>
          <a:p>
            <a:r>
              <a:rPr lang="en-US" dirty="0"/>
              <a:t>Purpose-driven </a:t>
            </a:r>
            <a:r>
              <a:rPr lang="en-US" dirty="0" err="1"/>
              <a:t>organisations</a:t>
            </a:r>
            <a:r>
              <a:rPr lang="en-US" dirty="0"/>
              <a:t> (PDOs)</a:t>
            </a:r>
          </a:p>
        </p:txBody>
      </p:sp>
      <p:sp>
        <p:nvSpPr>
          <p:cNvPr id="3" name="Content Placeholder 2">
            <a:extLst>
              <a:ext uri="{FF2B5EF4-FFF2-40B4-BE49-F238E27FC236}">
                <a16:creationId xmlns:a16="http://schemas.microsoft.com/office/drawing/2014/main" id="{3BC613D7-3B9A-A5F6-0B28-A532B7AE0DF0}"/>
              </a:ext>
            </a:extLst>
          </p:cNvPr>
          <p:cNvSpPr>
            <a:spLocks noGrp="1"/>
          </p:cNvSpPr>
          <p:nvPr>
            <p:ph idx="1"/>
          </p:nvPr>
        </p:nvSpPr>
        <p:spPr>
          <a:xfrm>
            <a:off x="550862" y="1444625"/>
            <a:ext cx="8042275" cy="4343400"/>
          </a:xfrm>
        </p:spPr>
        <p:txBody>
          <a:bodyPr/>
          <a:lstStyle/>
          <a:p>
            <a:pPr>
              <a:spcBef>
                <a:spcPts val="600"/>
              </a:spcBef>
              <a:spcAft>
                <a:spcPts val="600"/>
              </a:spcAft>
            </a:pPr>
            <a:r>
              <a:rPr lang="en-CA" dirty="0">
                <a:ea typeface="MS Mincho" panose="02020609040205080304" pitchFamily="49" charset="-128"/>
                <a:cs typeface="Times New Roman" panose="02020603050405020304" pitchFamily="18" charset="0"/>
              </a:rPr>
              <a:t>ISO 37000</a:t>
            </a:r>
            <a:r>
              <a:rPr lang="en-GB" dirty="0">
                <a:ea typeface="MS Mincho" panose="02020609040205080304" pitchFamily="49" charset="-128"/>
                <a:cs typeface="Times New Roman" panose="02020603050405020304" pitchFamily="18" charset="0"/>
              </a:rPr>
              <a:t> – “</a:t>
            </a:r>
            <a:r>
              <a:rPr lang="en-GB" b="1" i="1" dirty="0">
                <a:effectLst/>
                <a:ea typeface="MS Mincho" panose="02020609040205080304" pitchFamily="49" charset="-128"/>
              </a:rPr>
              <a:t>the</a:t>
            </a:r>
            <a:r>
              <a:rPr lang="en-GB" dirty="0">
                <a:effectLst/>
                <a:ea typeface="MS Mincho" panose="02020609040205080304" pitchFamily="49" charset="-128"/>
              </a:rPr>
              <a:t> tool to align all organizations world-wide to fulfil their meaningful purpose through engagement with their stakeholders and </a:t>
            </a:r>
            <a:r>
              <a:rPr lang="en-GB" dirty="0">
                <a:effectLst/>
                <a:highlight>
                  <a:srgbClr val="FFFF00"/>
                </a:highlight>
                <a:ea typeface="MS Mincho" panose="02020609040205080304" pitchFamily="49" charset="-128"/>
              </a:rPr>
              <a:t>contribute to a sustainable world which respects the needs of future generations.</a:t>
            </a:r>
            <a:r>
              <a:rPr lang="en-GB" dirty="0">
                <a:effectLst/>
                <a:ea typeface="MS Mincho" panose="02020609040205080304" pitchFamily="49" charset="-128"/>
              </a:rPr>
              <a:t>”</a:t>
            </a:r>
            <a:endParaRPr lang="en-CA" dirty="0">
              <a:effectLst/>
              <a:ea typeface="MS Mincho" panose="02020609040205080304" pitchFamily="49" charset="-128"/>
            </a:endParaRPr>
          </a:p>
          <a:p>
            <a:pPr marL="0" indent="0" algn="r">
              <a:spcBef>
                <a:spcPts val="600"/>
              </a:spcBef>
              <a:spcAft>
                <a:spcPts val="600"/>
              </a:spcAft>
              <a:buNone/>
            </a:pPr>
            <a:r>
              <a:rPr lang="en-CA" sz="2000" dirty="0">
                <a:effectLst/>
                <a:ea typeface="MS Mincho" panose="02020609040205080304" pitchFamily="49" charset="-128"/>
                <a:cs typeface="Times New Roman" panose="02020603050405020304" pitchFamily="18" charset="0"/>
              </a:rPr>
              <a:t>ISO 37000:2021 </a:t>
            </a:r>
            <a:r>
              <a:rPr lang="en-CA" sz="2000" i="1" dirty="0">
                <a:effectLst/>
                <a:ea typeface="MS Mincho" panose="02020609040205080304" pitchFamily="49" charset="-128"/>
                <a:cs typeface="Times New Roman" panose="02020603050405020304" pitchFamily="18" charset="0"/>
              </a:rPr>
              <a:t>Governance of organizations </a:t>
            </a:r>
          </a:p>
          <a:p>
            <a:pPr>
              <a:spcBef>
                <a:spcPts val="600"/>
              </a:spcBef>
              <a:spcAft>
                <a:spcPts val="600"/>
              </a:spcAft>
            </a:pPr>
            <a:r>
              <a:rPr lang="en-CA" dirty="0">
                <a:solidFill>
                  <a:srgbClr val="000000"/>
                </a:solidFill>
                <a:effectLst/>
              </a:rPr>
              <a:t>“</a:t>
            </a:r>
            <a:r>
              <a:rPr lang="en-CA" dirty="0">
                <a:solidFill>
                  <a:srgbClr val="000000"/>
                </a:solidFill>
                <a:effectLst/>
                <a:highlight>
                  <a:srgbClr val="FFFF00"/>
                </a:highlight>
              </a:rPr>
              <a:t>A PDO is an organization that exists to contribute to a sustainable future </a:t>
            </a:r>
            <a:r>
              <a:rPr lang="en-CA" dirty="0">
                <a:solidFill>
                  <a:srgbClr val="000000"/>
                </a:solidFill>
                <a:effectLst/>
              </a:rPr>
              <a:t>and does this through innovating, managing and caring properly for its systems, resources and stakeholders, while ensuring enough profit.”</a:t>
            </a:r>
          </a:p>
          <a:p>
            <a:pPr marL="0" indent="0" algn="r">
              <a:spcBef>
                <a:spcPts val="600"/>
              </a:spcBef>
              <a:spcAft>
                <a:spcPts val="600"/>
              </a:spcAft>
              <a:buNone/>
            </a:pPr>
            <a:r>
              <a:rPr lang="en-CA" sz="2000" dirty="0">
                <a:solidFill>
                  <a:srgbClr val="000000"/>
                </a:solidFill>
              </a:rPr>
              <a:t>British Standards Institute - </a:t>
            </a:r>
            <a:r>
              <a:rPr lang="en-CA" sz="2000" dirty="0">
                <a:solidFill>
                  <a:srgbClr val="000000"/>
                </a:solidFill>
                <a:effectLst/>
              </a:rPr>
              <a:t>PAS 808:2022</a:t>
            </a:r>
          </a:p>
          <a:p>
            <a:endParaRPr lang="en-CA" dirty="0">
              <a:solidFill>
                <a:srgbClr val="000000"/>
              </a:solidFill>
              <a:effectLst/>
              <a:latin typeface="Helvetica" pitchFamily="2" charset="0"/>
            </a:endParaRPr>
          </a:p>
          <a:p>
            <a:endParaRPr lang="en-US" dirty="0"/>
          </a:p>
        </p:txBody>
      </p:sp>
    </p:spTree>
    <p:extLst>
      <p:ext uri="{BB962C8B-B14F-4D97-AF65-F5344CB8AC3E}">
        <p14:creationId xmlns:p14="http://schemas.microsoft.com/office/powerpoint/2010/main" val="4120609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7951"/>
            <a:ext cx="7067550" cy="1130894"/>
          </a:xfrm>
        </p:spPr>
        <p:txBody>
          <a:bodyPr/>
          <a:lstStyle/>
          <a:p>
            <a:r>
              <a:rPr lang="en-US" dirty="0"/>
              <a:t>ISO 37000</a:t>
            </a:r>
          </a:p>
        </p:txBody>
      </p:sp>
      <p:sp>
        <p:nvSpPr>
          <p:cNvPr id="3" name="Content Placeholder 2"/>
          <p:cNvSpPr>
            <a:spLocks noGrp="1"/>
          </p:cNvSpPr>
          <p:nvPr>
            <p:ph idx="1"/>
          </p:nvPr>
        </p:nvSpPr>
        <p:spPr>
          <a:xfrm>
            <a:off x="549275" y="1382372"/>
            <a:ext cx="8042275" cy="4343400"/>
          </a:xfrm>
        </p:spPr>
        <p:txBody>
          <a:bodyPr/>
          <a:lstStyle/>
          <a:p>
            <a:pPr>
              <a:spcBef>
                <a:spcPts val="600"/>
              </a:spcBef>
              <a:spcAft>
                <a:spcPts val="600"/>
              </a:spcAft>
            </a:pPr>
            <a:r>
              <a:rPr lang="en-CA" sz="2800" dirty="0"/>
              <a:t>“the first ever international benchmark for good governance”</a:t>
            </a:r>
          </a:p>
          <a:p>
            <a:pPr>
              <a:spcBef>
                <a:spcPts val="600"/>
              </a:spcBef>
              <a:spcAft>
                <a:spcPts val="600"/>
              </a:spcAft>
            </a:pPr>
            <a:r>
              <a:rPr lang="en-CA" sz="2800" dirty="0"/>
              <a:t>Applies to all organisations – public, private and non-profit – and at all scales from the local to the global. </a:t>
            </a:r>
          </a:p>
          <a:p>
            <a:pPr>
              <a:spcBef>
                <a:spcPts val="600"/>
              </a:spcBef>
              <a:spcAft>
                <a:spcPts val="600"/>
              </a:spcAft>
            </a:pPr>
            <a:r>
              <a:rPr lang="en-CA" sz="2800" dirty="0"/>
              <a:t>It states: “Purpose and sustainability are now at the heart of governance” and that the standard is intended to ensure that “organizations act with purpose, sustainability and society in mind”</a:t>
            </a:r>
          </a:p>
          <a:p>
            <a:pPr marL="0" indent="0" algn="r">
              <a:spcBef>
                <a:spcPts val="600"/>
              </a:spcBef>
              <a:spcAft>
                <a:spcPts val="600"/>
              </a:spcAft>
              <a:buNone/>
            </a:pPr>
            <a:r>
              <a:rPr lang="en-US" sz="2000" dirty="0">
                <a:solidFill>
                  <a:srgbClr val="000000"/>
                </a:solidFill>
                <a:latin typeface="Lucida Grande"/>
                <a:ea typeface="Lucida Grande"/>
                <a:cs typeface="Lucida Grande"/>
                <a:hlinkClick r:id="rId2"/>
              </a:rPr>
              <a:t>https://committee.iso.org/ISO_37000_Governance</a:t>
            </a:r>
            <a:r>
              <a:rPr lang="en-US" sz="2000" dirty="0">
                <a:solidFill>
                  <a:srgbClr val="000000"/>
                </a:solidFill>
                <a:latin typeface="Lucida Grande"/>
                <a:ea typeface="Lucida Grande"/>
                <a:cs typeface="Lucida Grande"/>
              </a:rPr>
              <a:t> </a:t>
            </a:r>
            <a:endParaRPr lang="en-US" sz="2000" dirty="0"/>
          </a:p>
        </p:txBody>
      </p:sp>
    </p:spTree>
    <p:extLst>
      <p:ext uri="{BB962C8B-B14F-4D97-AF65-F5344CB8AC3E}">
        <p14:creationId xmlns:p14="http://schemas.microsoft.com/office/powerpoint/2010/main" val="72646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07950"/>
            <a:ext cx="7309577" cy="1173495"/>
          </a:xfrm>
        </p:spPr>
        <p:txBody>
          <a:bodyPr/>
          <a:lstStyle/>
          <a:p>
            <a:r>
              <a:rPr lang="en-US" sz="4000" dirty="0"/>
              <a:t>v) Culture wars: </a:t>
            </a:r>
            <a:br>
              <a:rPr lang="en-US" sz="4000" dirty="0"/>
            </a:br>
            <a:r>
              <a:rPr lang="en-GB" sz="3200" dirty="0"/>
              <a:t>Ideology, interest and ‘ignore-</a:t>
            </a:r>
            <a:r>
              <a:rPr lang="en-GB" sz="3200" dirty="0" err="1"/>
              <a:t>ance</a:t>
            </a:r>
            <a:r>
              <a:rPr lang="en-GB" sz="3200" dirty="0"/>
              <a:t>’ </a:t>
            </a:r>
            <a:endParaRPr lang="en-US" sz="2800" dirty="0"/>
          </a:p>
        </p:txBody>
      </p:sp>
      <p:sp>
        <p:nvSpPr>
          <p:cNvPr id="3" name="Content Placeholder 2"/>
          <p:cNvSpPr>
            <a:spLocks noGrp="1"/>
          </p:cNvSpPr>
          <p:nvPr>
            <p:ph idx="1"/>
          </p:nvPr>
        </p:nvSpPr>
        <p:spPr>
          <a:xfrm>
            <a:off x="549275" y="1377175"/>
            <a:ext cx="8042275" cy="4343400"/>
          </a:xfrm>
        </p:spPr>
        <p:txBody>
          <a:bodyPr/>
          <a:lstStyle/>
          <a:p>
            <a:pPr>
              <a:spcBef>
                <a:spcPts val="600"/>
              </a:spcBef>
              <a:spcAft>
                <a:spcPts val="600"/>
              </a:spcAft>
            </a:pPr>
            <a:r>
              <a:rPr lang="en-CA" dirty="0"/>
              <a:t>We “develop worldviews that are consistent with the values held by others within the groups with which we self-identify” </a:t>
            </a:r>
          </a:p>
          <a:p>
            <a:pPr>
              <a:spcBef>
                <a:spcPts val="600"/>
              </a:spcBef>
              <a:spcAft>
                <a:spcPts val="600"/>
              </a:spcAft>
            </a:pPr>
            <a:r>
              <a:rPr lang="en-CA" dirty="0"/>
              <a:t>We “gravitate towards opinions that fit with those of the people with whom we identify”</a:t>
            </a:r>
          </a:p>
          <a:p>
            <a:pPr>
              <a:spcBef>
                <a:spcPts val="600"/>
              </a:spcBef>
              <a:spcAft>
                <a:spcPts val="600"/>
              </a:spcAft>
            </a:pPr>
            <a:r>
              <a:rPr lang="en-CA" dirty="0"/>
              <a:t>As a result, “our cognitive filters reflect our cultural identity” and our “cultural identity can overpower scientific reasoning”, leading us to ignore information that does not fit with our ideological views and cultural identity. </a:t>
            </a:r>
          </a:p>
          <a:p>
            <a:pPr marL="0" indent="0" algn="r">
              <a:spcBef>
                <a:spcPts val="200"/>
              </a:spcBef>
              <a:buNone/>
            </a:pPr>
            <a:endParaRPr lang="en-GB" sz="1800" dirty="0"/>
          </a:p>
          <a:p>
            <a:pPr marL="0" indent="0" algn="r">
              <a:spcBef>
                <a:spcPts val="200"/>
              </a:spcBef>
              <a:buNone/>
            </a:pPr>
            <a:r>
              <a:rPr lang="en-GB" sz="1800" dirty="0"/>
              <a:t>Andrew Hoffman, </a:t>
            </a:r>
            <a:r>
              <a:rPr lang="en-CA" sz="1800" dirty="0" err="1"/>
              <a:t>Holcim</a:t>
            </a:r>
            <a:r>
              <a:rPr lang="en-CA" sz="1800" dirty="0"/>
              <a:t> Professor of Sustainable Enterprise </a:t>
            </a:r>
          </a:p>
          <a:p>
            <a:pPr marL="0" indent="0" algn="r">
              <a:spcBef>
                <a:spcPts val="200"/>
              </a:spcBef>
              <a:buNone/>
            </a:pPr>
            <a:r>
              <a:rPr lang="en-CA" sz="1800" dirty="0"/>
              <a:t>School of Business, University of Michigan, </a:t>
            </a:r>
          </a:p>
          <a:p>
            <a:pPr marL="0" indent="0" algn="r">
              <a:spcBef>
                <a:spcPts val="200"/>
              </a:spcBef>
              <a:buNone/>
            </a:pPr>
            <a:r>
              <a:rPr lang="en-CA" sz="1800" dirty="0"/>
              <a:t>In his 2018 book ‘</a:t>
            </a:r>
            <a:r>
              <a:rPr lang="en-CA" sz="1800" i="1" dirty="0"/>
              <a:t>How culture shapes the climate debate</a:t>
            </a:r>
            <a:r>
              <a:rPr lang="en-CA" sz="1800" dirty="0"/>
              <a:t>’ </a:t>
            </a:r>
            <a:endParaRPr lang="en-US" sz="1800" dirty="0"/>
          </a:p>
        </p:txBody>
      </p:sp>
    </p:spTree>
    <p:extLst>
      <p:ext uri="{BB962C8B-B14F-4D97-AF65-F5344CB8AC3E}">
        <p14:creationId xmlns:p14="http://schemas.microsoft.com/office/powerpoint/2010/main" val="3324920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43515"/>
            <a:ext cx="7067550" cy="743416"/>
          </a:xfrm>
        </p:spPr>
        <p:txBody>
          <a:bodyPr/>
          <a:lstStyle/>
          <a:p>
            <a:r>
              <a:rPr lang="en-US" sz="5400" dirty="0"/>
              <a:t>Ignorance </a:t>
            </a:r>
            <a:r>
              <a:rPr lang="mr-IN" sz="5400" dirty="0"/>
              <a:t>–</a:t>
            </a:r>
            <a:r>
              <a:rPr lang="en-US" sz="5400" dirty="0"/>
              <a:t> or ‘ignore-</a:t>
            </a:r>
            <a:r>
              <a:rPr lang="en-US" sz="5400" dirty="0" err="1"/>
              <a:t>ance</a:t>
            </a:r>
            <a:r>
              <a:rPr lang="en-US" sz="5400" dirty="0"/>
              <a:t>’?</a:t>
            </a:r>
          </a:p>
        </p:txBody>
      </p:sp>
      <p:sp>
        <p:nvSpPr>
          <p:cNvPr id="3" name="Content Placeholder 2"/>
          <p:cNvSpPr>
            <a:spLocks noGrp="1"/>
          </p:cNvSpPr>
          <p:nvPr>
            <p:ph idx="1"/>
          </p:nvPr>
        </p:nvSpPr>
        <p:spPr>
          <a:xfrm>
            <a:off x="549275" y="2142042"/>
            <a:ext cx="8042275" cy="4085063"/>
          </a:xfrm>
        </p:spPr>
        <p:txBody>
          <a:bodyPr/>
          <a:lstStyle/>
          <a:p>
            <a:r>
              <a:rPr lang="en-GB" sz="3200" dirty="0"/>
              <a:t>‘Ignore-</a:t>
            </a:r>
            <a:r>
              <a:rPr lang="en-GB" sz="3200" dirty="0" err="1"/>
              <a:t>ance</a:t>
            </a:r>
            <a:r>
              <a:rPr lang="en-GB" sz="3200" dirty="0"/>
              <a:t>’ is "an active dynamic of negation, an active refusal of information”</a:t>
            </a:r>
            <a:r>
              <a:rPr lang="en-CA" sz="3200" dirty="0"/>
              <a:t> </a:t>
            </a:r>
          </a:p>
          <a:p>
            <a:pPr marL="0" indent="0" algn="r">
              <a:buNone/>
            </a:pPr>
            <a:r>
              <a:rPr lang="en-GB" dirty="0"/>
              <a:t>Ellsworth (1997)</a:t>
            </a:r>
            <a:r>
              <a:rPr lang="en-CA" dirty="0"/>
              <a:t> </a:t>
            </a:r>
            <a:endParaRPr lang="en-US" dirty="0"/>
          </a:p>
        </p:txBody>
      </p:sp>
    </p:spTree>
    <p:extLst>
      <p:ext uri="{BB962C8B-B14F-4D97-AF65-F5344CB8AC3E}">
        <p14:creationId xmlns:p14="http://schemas.microsoft.com/office/powerpoint/2010/main" val="3019465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83038"/>
            <a:ext cx="7067550" cy="1017162"/>
          </a:xfrm>
        </p:spPr>
        <p:txBody>
          <a:bodyPr/>
          <a:lstStyle/>
          <a:p>
            <a:r>
              <a:rPr lang="en-GB" sz="4800" dirty="0"/>
              <a:t>vi) Changing social norms and core values</a:t>
            </a:r>
            <a:endParaRPr lang="en-US" sz="4800" dirty="0"/>
          </a:p>
        </p:txBody>
      </p:sp>
      <p:sp>
        <p:nvSpPr>
          <p:cNvPr id="3" name="Content Placeholder 2"/>
          <p:cNvSpPr>
            <a:spLocks noGrp="1"/>
          </p:cNvSpPr>
          <p:nvPr>
            <p:ph idx="1"/>
          </p:nvPr>
        </p:nvSpPr>
        <p:spPr>
          <a:xfrm>
            <a:off x="549275" y="1755422"/>
            <a:ext cx="8042275" cy="4343400"/>
          </a:xfrm>
        </p:spPr>
        <p:txBody>
          <a:bodyPr/>
          <a:lstStyle/>
          <a:p>
            <a:r>
              <a:rPr lang="en-GB" sz="3200" dirty="0"/>
              <a:t>A social norm is “</a:t>
            </a:r>
            <a:r>
              <a:rPr lang="en-CA" sz="3200" dirty="0"/>
              <a:t>a shared expectation of behaviour that is considered culturally desirable and/or appropriate”. </a:t>
            </a:r>
          </a:p>
          <a:p>
            <a:r>
              <a:rPr lang="en-CA" sz="3200" dirty="0"/>
              <a:t>While not a rule or regulation per se, “people come to act in conformity with the norms of their society” </a:t>
            </a:r>
          </a:p>
          <a:p>
            <a:pPr marL="0" indent="0" algn="r">
              <a:buNone/>
            </a:pPr>
            <a:r>
              <a:rPr lang="en-CA" sz="2800" dirty="0"/>
              <a:t>Scott, 2014 </a:t>
            </a:r>
            <a:endParaRPr lang="en-US" sz="2800" dirty="0"/>
          </a:p>
        </p:txBody>
      </p:sp>
    </p:spTree>
    <p:extLst>
      <p:ext uri="{BB962C8B-B14F-4D97-AF65-F5344CB8AC3E}">
        <p14:creationId xmlns:p14="http://schemas.microsoft.com/office/powerpoint/2010/main" val="3738517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7" name="Title 1"/>
          <p:cNvSpPr>
            <a:spLocks noGrp="1"/>
          </p:cNvSpPr>
          <p:nvPr>
            <p:ph type="title"/>
          </p:nvPr>
        </p:nvSpPr>
        <p:spPr>
          <a:xfrm>
            <a:off x="1822450" y="144463"/>
            <a:ext cx="6640513" cy="1150937"/>
          </a:xfrm>
        </p:spPr>
        <p:txBody>
          <a:bodyPr anchor="t"/>
          <a:lstStyle/>
          <a:p>
            <a:pPr eaLnBrk="1" hangingPunct="1"/>
            <a:r>
              <a:rPr lang="en-US" sz="5400">
                <a:latin typeface="Calibri" charset="0"/>
              </a:rPr>
              <a:t>Values shift</a:t>
            </a:r>
          </a:p>
        </p:txBody>
      </p:sp>
      <p:sp>
        <p:nvSpPr>
          <p:cNvPr id="3" name="Content Placeholder 2"/>
          <p:cNvSpPr>
            <a:spLocks noGrp="1"/>
          </p:cNvSpPr>
          <p:nvPr>
            <p:ph idx="1"/>
          </p:nvPr>
        </p:nvSpPr>
        <p:spPr>
          <a:xfrm>
            <a:off x="642938" y="1670050"/>
            <a:ext cx="8204200" cy="4343400"/>
          </a:xfrm>
        </p:spPr>
        <p:txBody>
          <a:bodyPr/>
          <a:lstStyle/>
          <a:p>
            <a:pPr marL="0" indent="0" eaLnBrk="1" hangingPunct="1">
              <a:buClr>
                <a:schemeClr val="accent2">
                  <a:lumMod val="50000"/>
                </a:schemeClr>
              </a:buClr>
              <a:buFont typeface="Arial" charset="0"/>
              <a:buNone/>
              <a:defRPr/>
            </a:pPr>
            <a:r>
              <a:rPr lang="en-US" sz="3600" dirty="0"/>
              <a:t>Jeremy Lent, in his</a:t>
            </a:r>
            <a:r>
              <a:rPr lang="en-CA" sz="3600" dirty="0"/>
              <a:t> 2017 book </a:t>
            </a:r>
            <a:r>
              <a:rPr lang="en-CA" sz="3600" i="1" dirty="0"/>
              <a:t>The Patterning Instinct</a:t>
            </a:r>
            <a:r>
              <a:rPr lang="en-CA" sz="3600" dirty="0"/>
              <a:t>, di</a:t>
            </a:r>
            <a:r>
              <a:rPr lang="en-US" sz="3600" dirty="0" err="1"/>
              <a:t>scusses</a:t>
            </a:r>
            <a:r>
              <a:rPr lang="en-US" sz="3600" dirty="0"/>
              <a:t> “the great transition” and </a:t>
            </a:r>
            <a:r>
              <a:rPr lang="en-CA" sz="3600" dirty="0"/>
              <a:t>that this “will only take place if enough people are conscious of its need and prepared to change their own values and behaviour to affect humanity’s direction”. </a:t>
            </a:r>
            <a:r>
              <a:rPr lang="en-CA" dirty="0"/>
              <a:t> </a:t>
            </a:r>
            <a:endParaRPr lang="en-US" dirty="0"/>
          </a:p>
          <a:p>
            <a:pPr eaLnBrk="1" hangingPunct="1">
              <a:buClr>
                <a:schemeClr val="accent2">
                  <a:lumMod val="50000"/>
                </a:schemeClr>
              </a:buClr>
              <a:defRPr/>
            </a:pPr>
            <a:endParaRPr lang="en-US" dirty="0"/>
          </a:p>
        </p:txBody>
      </p:sp>
    </p:spTree>
    <p:extLst>
      <p:ext uri="{BB962C8B-B14F-4D97-AF65-F5344CB8AC3E}">
        <p14:creationId xmlns:p14="http://schemas.microsoft.com/office/powerpoint/2010/main" val="348542275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xfrm>
            <a:off x="1716088" y="292100"/>
            <a:ext cx="6818312" cy="1143000"/>
          </a:xfrm>
        </p:spPr>
        <p:txBody>
          <a:bodyPr anchor="t"/>
          <a:lstStyle/>
          <a:p>
            <a:pPr eaLnBrk="1" hangingPunct="1"/>
            <a:r>
              <a:rPr lang="en-US" sz="5400">
                <a:latin typeface="Calibri" charset="0"/>
              </a:rPr>
              <a:t>Core values to shift</a:t>
            </a:r>
          </a:p>
        </p:txBody>
      </p:sp>
      <p:sp>
        <p:nvSpPr>
          <p:cNvPr id="3" name="Content Placeholder 2"/>
          <p:cNvSpPr>
            <a:spLocks noGrp="1"/>
          </p:cNvSpPr>
          <p:nvPr>
            <p:ph idx="1"/>
          </p:nvPr>
        </p:nvSpPr>
        <p:spPr>
          <a:xfrm>
            <a:off x="611188" y="1435100"/>
            <a:ext cx="8313737" cy="4344988"/>
          </a:xfrm>
        </p:spPr>
        <p:txBody>
          <a:bodyPr/>
          <a:lstStyle/>
          <a:p>
            <a:pPr marL="0" indent="0" eaLnBrk="1" hangingPunct="1">
              <a:buClr>
                <a:schemeClr val="accent2">
                  <a:lumMod val="50000"/>
                </a:schemeClr>
              </a:buClr>
              <a:buFont typeface="Arial" charset="0"/>
              <a:buNone/>
              <a:defRPr/>
            </a:pPr>
            <a:r>
              <a:rPr lang="en-CA" sz="3200" dirty="0"/>
              <a:t>Lent sees three core values that would emerge from this new worldview as foundational principles for our major decisions. They are:</a:t>
            </a:r>
          </a:p>
          <a:p>
            <a:pPr eaLnBrk="1" hangingPunct="1">
              <a:buClr>
                <a:schemeClr val="accent2">
                  <a:lumMod val="50000"/>
                </a:schemeClr>
              </a:buClr>
              <a:defRPr/>
            </a:pPr>
            <a:r>
              <a:rPr lang="en-CA" sz="3200" dirty="0"/>
              <a:t>an emphasis on quality of life, </a:t>
            </a:r>
          </a:p>
          <a:p>
            <a:pPr eaLnBrk="1" hangingPunct="1">
              <a:buClr>
                <a:schemeClr val="accent2">
                  <a:lumMod val="50000"/>
                </a:schemeClr>
              </a:buClr>
              <a:defRPr/>
            </a:pPr>
            <a:r>
              <a:rPr lang="en-CA" sz="3200" dirty="0"/>
              <a:t>a sense of shared humanity and </a:t>
            </a:r>
          </a:p>
          <a:p>
            <a:pPr eaLnBrk="1" hangingPunct="1">
              <a:buClr>
                <a:schemeClr val="accent2">
                  <a:lumMod val="50000"/>
                </a:schemeClr>
              </a:buClr>
              <a:defRPr/>
            </a:pPr>
            <a:r>
              <a:rPr lang="en-CA" sz="3200" dirty="0"/>
              <a:t>environmental sustainability</a:t>
            </a:r>
          </a:p>
          <a:p>
            <a:pPr marL="0" indent="0" algn="r" eaLnBrk="1" hangingPunct="1">
              <a:buClr>
                <a:schemeClr val="accent2">
                  <a:lumMod val="50000"/>
                </a:schemeClr>
              </a:buClr>
              <a:buNone/>
              <a:defRPr/>
            </a:pPr>
            <a:r>
              <a:rPr lang="en-CA" dirty="0"/>
              <a:t>Jeremy Lent, </a:t>
            </a:r>
            <a:r>
              <a:rPr lang="en-CA" i="1" dirty="0"/>
              <a:t>The Patterning Instinct</a:t>
            </a:r>
            <a:r>
              <a:rPr lang="en-CA" dirty="0"/>
              <a:t>, 2017</a:t>
            </a:r>
            <a:endParaRPr lang="en-US" dirty="0"/>
          </a:p>
          <a:p>
            <a:pPr eaLnBrk="1" hangingPunct="1">
              <a:buClr>
                <a:schemeClr val="accent2">
                  <a:lumMod val="50000"/>
                </a:schemeClr>
              </a:buClr>
              <a:defRPr/>
            </a:pPr>
            <a:endParaRPr lang="en-US" dirty="0"/>
          </a:p>
        </p:txBody>
      </p:sp>
    </p:spTree>
    <p:extLst>
      <p:ext uri="{BB962C8B-B14F-4D97-AF65-F5344CB8AC3E}">
        <p14:creationId xmlns:p14="http://schemas.microsoft.com/office/powerpoint/2010/main" val="213749023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Transition Initiative</a:t>
            </a:r>
          </a:p>
        </p:txBody>
      </p:sp>
      <p:sp>
        <p:nvSpPr>
          <p:cNvPr id="3" name="Content Placeholder 2"/>
          <p:cNvSpPr>
            <a:spLocks noGrp="1"/>
          </p:cNvSpPr>
          <p:nvPr>
            <p:ph idx="1"/>
          </p:nvPr>
        </p:nvSpPr>
        <p:spPr>
          <a:xfrm>
            <a:off x="549275" y="1444625"/>
            <a:ext cx="8042275" cy="4343400"/>
          </a:xfrm>
        </p:spPr>
        <p:txBody>
          <a:bodyPr/>
          <a:lstStyle/>
          <a:p>
            <a:r>
              <a:rPr lang="en-CA" sz="2800" dirty="0"/>
              <a:t>Focused on a deep transformation of culture and society, away from </a:t>
            </a:r>
            <a:r>
              <a:rPr lang="en-GB" sz="2800" dirty="0"/>
              <a:t>“the conventional triad of individualism, consumerism, and domination of nature”</a:t>
            </a:r>
            <a:r>
              <a:rPr lang="en-CA" sz="2800" dirty="0"/>
              <a:t> that lies </a:t>
            </a:r>
            <a:r>
              <a:rPr lang="en-GB" sz="2800" dirty="0"/>
              <a:t>at the root of our current global and local crises.</a:t>
            </a:r>
            <a:endParaRPr lang="en-CA" sz="2800" dirty="0"/>
          </a:p>
          <a:p>
            <a:r>
              <a:rPr lang="en-GB" sz="2800" dirty="0"/>
              <a:t>We need to develop “a constellation of values - human solidarity, quality of life, and ecological sensibility” that will get us to the future we need.</a:t>
            </a:r>
          </a:p>
          <a:p>
            <a:pPr marL="0" indent="0" algn="r">
              <a:spcBef>
                <a:spcPts val="200"/>
              </a:spcBef>
              <a:buNone/>
            </a:pPr>
            <a:r>
              <a:rPr lang="en-CA" sz="2000" u="sng" dirty="0"/>
              <a:t>What is the Great </a:t>
            </a:r>
            <a:r>
              <a:rPr lang="en-CA" sz="2000" u="sng" dirty="0" err="1"/>
              <a:t>Transition?</a:t>
            </a:r>
            <a:r>
              <a:rPr lang="en-CA" sz="2000" u="sng" dirty="0" err="1">
                <a:hlinkClick r:id="rId3"/>
              </a:rPr>
              <a:t>https</a:t>
            </a:r>
            <a:r>
              <a:rPr lang="en-CA" sz="2000" u="sng" dirty="0">
                <a:hlinkClick r:id="rId3"/>
              </a:rPr>
              <a:t>://greattransition.org/about/what-is-the-great-transition</a:t>
            </a:r>
            <a:r>
              <a:rPr lang="en-CA" sz="2000" dirty="0"/>
              <a:t>  </a:t>
            </a:r>
          </a:p>
          <a:p>
            <a:endParaRPr lang="en-CA" sz="2800" dirty="0"/>
          </a:p>
          <a:p>
            <a:endParaRPr lang="en-US" dirty="0"/>
          </a:p>
        </p:txBody>
      </p:sp>
    </p:spTree>
    <p:extLst>
      <p:ext uri="{BB962C8B-B14F-4D97-AF65-F5344CB8AC3E}">
        <p14:creationId xmlns:p14="http://schemas.microsoft.com/office/powerpoint/2010/main" val="22451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7714" y="126814"/>
            <a:ext cx="7067550" cy="1336675"/>
          </a:xfrm>
        </p:spPr>
        <p:txBody>
          <a:bodyPr/>
          <a:lstStyle/>
          <a:p>
            <a:r>
              <a:rPr lang="en-US" sz="4400" dirty="0"/>
              <a:t>We have crossed 7 of 9 Planetary Boundaries</a:t>
            </a:r>
          </a:p>
        </p:txBody>
      </p:sp>
      <p:sp>
        <p:nvSpPr>
          <p:cNvPr id="4" name="Content Placeholder 3"/>
          <p:cNvSpPr>
            <a:spLocks noGrp="1"/>
          </p:cNvSpPr>
          <p:nvPr>
            <p:ph idx="1"/>
          </p:nvPr>
        </p:nvSpPr>
        <p:spPr>
          <a:xfrm>
            <a:off x="536702" y="1719661"/>
            <a:ext cx="8042275" cy="4343400"/>
          </a:xfrm>
        </p:spPr>
        <p:txBody>
          <a:bodyPr/>
          <a:lstStyle/>
          <a:p>
            <a:r>
              <a:rPr lang="en-US" sz="2800" dirty="0"/>
              <a:t>“The 2024 Planetary Health Check report reveals that six out of nine PB processes have breached the safe PB levels, with all six showing trends of increasing pressure in all control variables, suggesting further boundary transgression in the near future.”</a:t>
            </a:r>
          </a:p>
          <a:p>
            <a:r>
              <a:rPr lang="en-US" sz="2800" dirty="0"/>
              <a:t>Since then it has been announced we have crossed a seventh, Ocean Acidification.</a:t>
            </a:r>
          </a:p>
          <a:p>
            <a:pPr marL="0" indent="0" algn="r">
              <a:buNone/>
            </a:pPr>
            <a:r>
              <a:rPr lang="en-GB" i="1" dirty="0"/>
              <a:t>Findlay, Feely, Jiang et al., 2025</a:t>
            </a:r>
            <a:r>
              <a:rPr lang="en-CA" sz="2800" i="1" dirty="0"/>
              <a:t> </a:t>
            </a:r>
            <a:endParaRPr lang="en-US" sz="2800" i="1" dirty="0"/>
          </a:p>
          <a:p>
            <a:endParaRPr lang="en-US" dirty="0"/>
          </a:p>
        </p:txBody>
      </p:sp>
    </p:spTree>
    <p:extLst>
      <p:ext uri="{BB962C8B-B14F-4D97-AF65-F5344CB8AC3E}">
        <p14:creationId xmlns:p14="http://schemas.microsoft.com/office/powerpoint/2010/main" val="2138799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value sets that need transforming</a:t>
            </a:r>
          </a:p>
        </p:txBody>
      </p:sp>
      <p:sp>
        <p:nvSpPr>
          <p:cNvPr id="4" name="Content Placeholder 3">
            <a:extLst>
              <a:ext uri="{FF2B5EF4-FFF2-40B4-BE49-F238E27FC236}">
                <a16:creationId xmlns:a16="http://schemas.microsoft.com/office/drawing/2014/main" id="{673B2FA6-8F34-ECE7-FE66-20D23DA6DAFE}"/>
              </a:ext>
            </a:extLst>
          </p:cNvPr>
          <p:cNvSpPr>
            <a:spLocks noGrp="1"/>
          </p:cNvSpPr>
          <p:nvPr>
            <p:ph idx="1"/>
          </p:nvPr>
        </p:nvSpPr>
        <p:spPr>
          <a:xfrm>
            <a:off x="549275" y="1624213"/>
            <a:ext cx="8042275" cy="4343400"/>
          </a:xfrm>
        </p:spPr>
        <p:txBody>
          <a:bodyPr/>
          <a:lstStyle/>
          <a:p>
            <a:pPr marL="0" indent="0">
              <a:spcBef>
                <a:spcPts val="600"/>
              </a:spcBef>
              <a:spcAft>
                <a:spcPts val="600"/>
              </a:spcAft>
              <a:buNone/>
            </a:pPr>
            <a:r>
              <a:rPr lang="en-GB" sz="3200" u="sng" dirty="0">
                <a:effectLst/>
                <a:latin typeface="+mj-lt"/>
                <a:ea typeface="MS Mincho" panose="02020609040205080304" pitchFamily="49" charset="-128"/>
              </a:rPr>
              <a:t>First value set: The Earth</a:t>
            </a:r>
          </a:p>
          <a:p>
            <a:pPr>
              <a:spcBef>
                <a:spcPts val="600"/>
              </a:spcBef>
              <a:spcAft>
                <a:spcPts val="600"/>
              </a:spcAft>
            </a:pPr>
            <a:r>
              <a:rPr lang="en-GB" sz="2800" b="1" dirty="0">
                <a:effectLst/>
                <a:latin typeface="+mj-lt"/>
                <a:ea typeface="MS Mincho" panose="02020609040205080304" pitchFamily="49" charset="-128"/>
              </a:rPr>
              <a:t>Reverence for the Earth and all it contains, an awareness of a connection to nature that is, at its heart, spiritual.</a:t>
            </a:r>
          </a:p>
          <a:p>
            <a:pPr marL="0" indent="0">
              <a:spcBef>
                <a:spcPts val="600"/>
              </a:spcBef>
              <a:spcAft>
                <a:spcPts val="600"/>
              </a:spcAft>
              <a:buNone/>
            </a:pPr>
            <a:r>
              <a:rPr lang="en-GB" sz="3200" u="sng" dirty="0">
                <a:latin typeface="+mj-lt"/>
                <a:ea typeface="MS Mincho" panose="02020609040205080304" pitchFamily="49" charset="-128"/>
              </a:rPr>
              <a:t>Second value set: Society</a:t>
            </a:r>
            <a:endParaRPr lang="en-GB" sz="2800" dirty="0">
              <a:latin typeface="+mj-lt"/>
              <a:ea typeface="MS Mincho" panose="02020609040205080304" pitchFamily="49" charset="-128"/>
            </a:endParaRPr>
          </a:p>
          <a:p>
            <a:pPr>
              <a:spcBef>
                <a:spcPts val="600"/>
              </a:spcBef>
              <a:spcAft>
                <a:spcPts val="600"/>
              </a:spcAft>
            </a:pPr>
            <a:r>
              <a:rPr lang="en-GB" sz="2800" dirty="0">
                <a:latin typeface="+mj-lt"/>
                <a:ea typeface="MS Mincho" panose="02020609040205080304" pitchFamily="49" charset="-128"/>
              </a:rPr>
              <a:t>S</a:t>
            </a:r>
            <a:r>
              <a:rPr lang="en-GB" sz="2800" b="1" dirty="0">
                <a:effectLst/>
                <a:latin typeface="+mj-lt"/>
                <a:ea typeface="MS Mincho" panose="02020609040205080304" pitchFamily="49" charset="-128"/>
              </a:rPr>
              <a:t>olidarity -  a re-awakening of our sense of kinship with and shared responsibility for our fellow humans, a sense of community</a:t>
            </a:r>
            <a:endParaRPr lang="en-US" sz="2800" dirty="0">
              <a:latin typeface="+mj-lt"/>
            </a:endParaRPr>
          </a:p>
        </p:txBody>
      </p:sp>
    </p:spTree>
    <p:extLst>
      <p:ext uri="{BB962C8B-B14F-4D97-AF65-F5344CB8AC3E}">
        <p14:creationId xmlns:p14="http://schemas.microsoft.com/office/powerpoint/2010/main" val="4262348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FB68-AF40-875A-7338-475A77ED07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7FFD74-F215-97F6-B3DB-7B8CE12FF2FB}"/>
              </a:ext>
            </a:extLst>
          </p:cNvPr>
          <p:cNvSpPr>
            <a:spLocks noGrp="1"/>
          </p:cNvSpPr>
          <p:nvPr>
            <p:ph idx="1"/>
          </p:nvPr>
        </p:nvSpPr>
        <p:spPr>
          <a:xfrm>
            <a:off x="549275" y="1444625"/>
            <a:ext cx="8042275" cy="4343400"/>
          </a:xfrm>
        </p:spPr>
        <p:txBody>
          <a:bodyPr/>
          <a:lstStyle/>
          <a:p>
            <a:pPr marL="0" indent="0">
              <a:spcBef>
                <a:spcPts val="600"/>
              </a:spcBef>
              <a:spcAft>
                <a:spcPts val="600"/>
              </a:spcAft>
              <a:buNone/>
            </a:pPr>
            <a:r>
              <a:rPr lang="en-US" sz="2800" u="sng" dirty="0">
                <a:latin typeface="+mj-lt"/>
              </a:rPr>
              <a:t>Third value set: Economy</a:t>
            </a:r>
            <a:endParaRPr lang="en-US" sz="2800" dirty="0">
              <a:latin typeface="+mj-lt"/>
            </a:endParaRPr>
          </a:p>
          <a:p>
            <a:pPr>
              <a:spcBef>
                <a:spcPts val="600"/>
              </a:spcBef>
              <a:spcAft>
                <a:spcPts val="600"/>
              </a:spcAft>
            </a:pPr>
            <a:r>
              <a:rPr lang="en-US" sz="2400" dirty="0">
                <a:latin typeface="+mj-lt"/>
                <a:ea typeface="MS Mincho" panose="02020609040205080304" pitchFamily="49" charset="-128"/>
              </a:rPr>
              <a:t>M</a:t>
            </a:r>
            <a:r>
              <a:rPr lang="en-US" sz="2400" b="1" dirty="0">
                <a:effectLst/>
                <a:latin typeface="+mj-lt"/>
                <a:ea typeface="MS Mincho" panose="02020609040205080304" pitchFamily="49" charset="-128"/>
                <a:cs typeface="Symbol" pitchFamily="2" charset="2"/>
              </a:rPr>
              <a:t>ust be </a:t>
            </a:r>
            <a:br>
              <a:rPr lang="en-US" sz="2400" b="1" dirty="0">
                <a:effectLst/>
                <a:latin typeface="+mj-lt"/>
                <a:ea typeface="MS Mincho" panose="02020609040205080304" pitchFamily="49" charset="-128"/>
                <a:cs typeface="Symbol" pitchFamily="2" charset="2"/>
              </a:rPr>
            </a:br>
            <a:r>
              <a:rPr lang="en-US" sz="2400" b="1" dirty="0">
                <a:effectLst/>
                <a:latin typeface="+mj-lt"/>
                <a:ea typeface="MS Mincho" panose="02020609040205080304" pitchFamily="49" charset="-128"/>
                <a:cs typeface="Symbol" pitchFamily="2" charset="2"/>
              </a:rPr>
              <a:t>a) consistent with the reality of the finite and limited Earth on which we live, and </a:t>
            </a:r>
            <a:br>
              <a:rPr lang="en-US" sz="2400" b="1" dirty="0">
                <a:effectLst/>
                <a:latin typeface="+mj-lt"/>
                <a:ea typeface="MS Mincho" panose="02020609040205080304" pitchFamily="49" charset="-128"/>
                <a:cs typeface="Symbol" pitchFamily="2" charset="2"/>
              </a:rPr>
            </a:br>
            <a:r>
              <a:rPr lang="en-US" sz="2400" b="1" dirty="0">
                <a:effectLst/>
                <a:latin typeface="+mj-lt"/>
                <a:ea typeface="MS Mincho" panose="02020609040205080304" pitchFamily="49" charset="-128"/>
                <a:cs typeface="Symbol" pitchFamily="2" charset="2"/>
              </a:rPr>
              <a:t>b) in service to society, and to creating the conditions that enable wellbeing for all, both now and for future generations.</a:t>
            </a:r>
          </a:p>
          <a:p>
            <a:pPr marL="0" indent="0">
              <a:spcBef>
                <a:spcPts val="600"/>
              </a:spcBef>
              <a:spcAft>
                <a:spcPts val="600"/>
              </a:spcAft>
              <a:buNone/>
            </a:pPr>
            <a:r>
              <a:rPr lang="en-US" sz="2400" u="sng" dirty="0">
                <a:latin typeface="+mj-lt"/>
              </a:rPr>
              <a:t>Fourth value set: Priorities</a:t>
            </a:r>
          </a:p>
          <a:p>
            <a:pPr>
              <a:spcBef>
                <a:spcPts val="600"/>
              </a:spcBef>
              <a:spcAft>
                <a:spcPts val="600"/>
              </a:spcAft>
            </a:pPr>
            <a:r>
              <a:rPr lang="en-GB" sz="2400" dirty="0">
                <a:latin typeface="+mj-lt"/>
                <a:ea typeface="MS Mincho" panose="02020609040205080304" pitchFamily="49" charset="-128"/>
                <a:cs typeface="Times New Roman" panose="02020603050405020304" pitchFamily="18" charset="0"/>
              </a:rPr>
              <a:t>We have to live with an understanding that “</a:t>
            </a:r>
            <a:r>
              <a:rPr lang="en-GB" sz="2400" b="1" dirty="0">
                <a:effectLst/>
                <a:latin typeface="+mj-lt"/>
                <a:ea typeface="MS Mincho" panose="02020609040205080304" pitchFamily="49" charset="-128"/>
                <a:cs typeface="Times New Roman" panose="02020603050405020304" pitchFamily="18" charset="0"/>
              </a:rPr>
              <a:t>Ecosystems sustain societies that create  economies. It does not wor</a:t>
            </a:r>
            <a:r>
              <a:rPr lang="en-GB" sz="2400" dirty="0">
                <a:latin typeface="+mj-lt"/>
                <a:ea typeface="MS Mincho" panose="02020609040205080304" pitchFamily="49" charset="-128"/>
                <a:cs typeface="Times New Roman" panose="02020603050405020304" pitchFamily="18" charset="0"/>
              </a:rPr>
              <a:t>k the other way around”</a:t>
            </a:r>
          </a:p>
          <a:p>
            <a:pPr marL="0" indent="0" algn="r">
              <a:spcBef>
                <a:spcPts val="600"/>
              </a:spcBef>
              <a:spcAft>
                <a:spcPts val="600"/>
              </a:spcAft>
              <a:buNone/>
            </a:pPr>
            <a:r>
              <a:rPr lang="en-GB" dirty="0">
                <a:latin typeface="+mj-lt"/>
                <a:ea typeface="MS Mincho" panose="02020609040205080304" pitchFamily="49" charset="-128"/>
                <a:cs typeface="Times New Roman" panose="02020603050405020304" pitchFamily="18" charset="0"/>
              </a:rPr>
              <a:t>Trevor Hancock, April 2024</a:t>
            </a:r>
            <a:endParaRPr lang="en-US" dirty="0">
              <a:latin typeface="+mj-lt"/>
            </a:endParaRPr>
          </a:p>
          <a:p>
            <a:pPr>
              <a:spcBef>
                <a:spcPts val="600"/>
              </a:spcBef>
              <a:spcAft>
                <a:spcPts val="600"/>
              </a:spcAft>
            </a:pPr>
            <a:endParaRPr lang="en-US" dirty="0">
              <a:latin typeface="+mj-lt"/>
            </a:endParaRPr>
          </a:p>
        </p:txBody>
      </p:sp>
    </p:spTree>
    <p:extLst>
      <p:ext uri="{BB962C8B-B14F-4D97-AF65-F5344CB8AC3E}">
        <p14:creationId xmlns:p14="http://schemas.microsoft.com/office/powerpoint/2010/main" val="3975939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1526372" y="432536"/>
            <a:ext cx="7321550" cy="1079500"/>
          </a:xfrm>
        </p:spPr>
        <p:txBody>
          <a:bodyPr/>
          <a:lstStyle/>
          <a:p>
            <a:r>
              <a:rPr lang="en-US" sz="4800" dirty="0">
                <a:latin typeface="News Gothic MT" charset="0"/>
              </a:rPr>
              <a:t>Adopting Indigenous worldviews</a:t>
            </a:r>
          </a:p>
        </p:txBody>
      </p:sp>
      <p:sp>
        <p:nvSpPr>
          <p:cNvPr id="3" name="Content Placeholder 2"/>
          <p:cNvSpPr>
            <a:spLocks noGrp="1"/>
          </p:cNvSpPr>
          <p:nvPr>
            <p:ph idx="1"/>
          </p:nvPr>
        </p:nvSpPr>
        <p:spPr>
          <a:xfrm>
            <a:off x="885624" y="1449037"/>
            <a:ext cx="7796213" cy="4911725"/>
          </a:xfrm>
        </p:spPr>
        <p:txBody>
          <a:bodyPr>
            <a:normAutofit fontScale="25000" lnSpcReduction="20000"/>
          </a:bodyPr>
          <a:lstStyle/>
          <a:p>
            <a:pPr marL="0" indent="0" eaLnBrk="1" hangingPunct="1">
              <a:lnSpc>
                <a:spcPct val="120000"/>
              </a:lnSpc>
              <a:spcBef>
                <a:spcPts val="600"/>
              </a:spcBef>
              <a:spcAft>
                <a:spcPts val="600"/>
              </a:spcAft>
              <a:buClr>
                <a:schemeClr val="accent2">
                  <a:lumMod val="50000"/>
                </a:schemeClr>
              </a:buClr>
              <a:buFont typeface="Wingdings 2" charset="0"/>
              <a:buNone/>
              <a:defRPr/>
            </a:pPr>
            <a:r>
              <a:rPr lang="en-US" sz="11200" dirty="0"/>
              <a:t>Core features of Indigenous worldviews </a:t>
            </a:r>
          </a:p>
          <a:p>
            <a:pPr eaLnBrk="1" hangingPunct="1">
              <a:lnSpc>
                <a:spcPct val="120000"/>
              </a:lnSpc>
              <a:spcBef>
                <a:spcPts val="600"/>
              </a:spcBef>
              <a:spcAft>
                <a:spcPts val="600"/>
              </a:spcAft>
              <a:buClr>
                <a:schemeClr val="accent2">
                  <a:lumMod val="50000"/>
                </a:schemeClr>
              </a:buClr>
              <a:defRPr/>
            </a:pPr>
            <a:r>
              <a:rPr lang="en-US" sz="11200" dirty="0"/>
              <a:t>“the interactive relationship between spiritual and material realms, inter-generational and collective orientations, that Mother Earth is a living being” </a:t>
            </a:r>
          </a:p>
          <a:p>
            <a:pPr eaLnBrk="1" hangingPunct="1">
              <a:lnSpc>
                <a:spcPct val="120000"/>
              </a:lnSpc>
              <a:spcBef>
                <a:spcPts val="600"/>
              </a:spcBef>
              <a:spcAft>
                <a:spcPts val="600"/>
              </a:spcAft>
              <a:buClr>
                <a:schemeClr val="accent2">
                  <a:lumMod val="50000"/>
                </a:schemeClr>
              </a:buClr>
              <a:defRPr/>
            </a:pPr>
            <a:r>
              <a:rPr lang="en-US" sz="11200" dirty="0"/>
              <a:t>“locates humanity as part of Mother Earth’s ecosystems alongside our relations in the natural world.” </a:t>
            </a:r>
          </a:p>
          <a:p>
            <a:pPr marL="0" indent="0" algn="r" eaLnBrk="1" hangingPunct="1">
              <a:lnSpc>
                <a:spcPct val="120000"/>
              </a:lnSpc>
              <a:spcBef>
                <a:spcPts val="0"/>
              </a:spcBef>
              <a:spcAft>
                <a:spcPts val="0"/>
              </a:spcAft>
              <a:buClr>
                <a:schemeClr val="accent2">
                  <a:lumMod val="50000"/>
                </a:schemeClr>
              </a:buClr>
              <a:buFont typeface="Wingdings 2" charset="0"/>
              <a:buNone/>
              <a:defRPr/>
            </a:pPr>
            <a:endParaRPr lang="fr-FR" sz="4800" i="1" dirty="0"/>
          </a:p>
          <a:p>
            <a:pPr marL="0" indent="0" algn="r" eaLnBrk="1" hangingPunct="1">
              <a:lnSpc>
                <a:spcPct val="120000"/>
              </a:lnSpc>
              <a:spcBef>
                <a:spcPts val="0"/>
              </a:spcBef>
              <a:spcAft>
                <a:spcPts val="0"/>
              </a:spcAft>
              <a:buClr>
                <a:schemeClr val="accent2">
                  <a:lumMod val="50000"/>
                </a:schemeClr>
              </a:buClr>
              <a:buFont typeface="Wingdings 2" charset="0"/>
              <a:buNone/>
              <a:defRPr/>
            </a:pPr>
            <a:r>
              <a:rPr lang="fr-FR" sz="7200" i="1" dirty="0" err="1"/>
              <a:t>Waiora</a:t>
            </a:r>
            <a:r>
              <a:rPr lang="fr-FR" sz="7200" i="1" dirty="0"/>
              <a:t> – </a:t>
            </a:r>
            <a:r>
              <a:rPr lang="fr-FR" sz="7200" i="1" dirty="0" err="1"/>
              <a:t>Indigenous</a:t>
            </a:r>
            <a:r>
              <a:rPr lang="fr-FR" sz="7200" i="1" dirty="0"/>
              <a:t> Peoples’ </a:t>
            </a:r>
            <a:r>
              <a:rPr lang="fr-FR" sz="7200" i="1" dirty="0" err="1"/>
              <a:t>Statement</a:t>
            </a:r>
            <a:r>
              <a:rPr lang="fr-FR" sz="7200" i="1" dirty="0"/>
              <a:t> for </a:t>
            </a:r>
          </a:p>
          <a:p>
            <a:pPr marL="0" indent="0" algn="r" eaLnBrk="1" hangingPunct="1">
              <a:lnSpc>
                <a:spcPct val="120000"/>
              </a:lnSpc>
              <a:spcBef>
                <a:spcPts val="0"/>
              </a:spcBef>
              <a:spcAft>
                <a:spcPts val="0"/>
              </a:spcAft>
              <a:buClr>
                <a:schemeClr val="accent2">
                  <a:lumMod val="50000"/>
                </a:schemeClr>
              </a:buClr>
              <a:buFont typeface="Wingdings 2" charset="0"/>
              <a:buNone/>
              <a:defRPr/>
            </a:pPr>
            <a:r>
              <a:rPr lang="fr-FR" sz="7200" i="1" dirty="0" err="1"/>
              <a:t>Planetary</a:t>
            </a:r>
            <a:r>
              <a:rPr lang="fr-FR" sz="7200" i="1" dirty="0"/>
              <a:t> </a:t>
            </a:r>
            <a:r>
              <a:rPr lang="fr-FR" sz="7200" i="1" dirty="0" err="1"/>
              <a:t>Health</a:t>
            </a:r>
            <a:r>
              <a:rPr lang="fr-FR" sz="7200" i="1" dirty="0"/>
              <a:t> and </a:t>
            </a:r>
            <a:r>
              <a:rPr lang="fr-FR" sz="7200" i="1" dirty="0" err="1"/>
              <a:t>Sustainable</a:t>
            </a:r>
            <a:r>
              <a:rPr lang="fr-FR" sz="7200" i="1" dirty="0"/>
              <a:t> </a:t>
            </a:r>
            <a:r>
              <a:rPr lang="fr-FR" sz="7200" i="1" dirty="0" err="1"/>
              <a:t>Development</a:t>
            </a:r>
            <a:endParaRPr lang="fr-FR" sz="7200" i="1" dirty="0"/>
          </a:p>
          <a:p>
            <a:pPr marL="0" indent="0" algn="r" eaLnBrk="1" hangingPunct="1">
              <a:lnSpc>
                <a:spcPct val="120000"/>
              </a:lnSpc>
              <a:spcBef>
                <a:spcPts val="0"/>
              </a:spcBef>
              <a:spcAft>
                <a:spcPts val="0"/>
              </a:spcAft>
              <a:buClr>
                <a:schemeClr val="accent2">
                  <a:lumMod val="50000"/>
                </a:schemeClr>
              </a:buClr>
              <a:buFont typeface="Wingdings 2" charset="0"/>
              <a:buNone/>
              <a:defRPr/>
            </a:pPr>
            <a:endParaRPr lang="fr-FR" sz="6400" i="1" dirty="0"/>
          </a:p>
          <a:p>
            <a:pPr marL="0" indent="0" algn="r" eaLnBrk="1" hangingPunct="1">
              <a:lnSpc>
                <a:spcPct val="120000"/>
              </a:lnSpc>
              <a:spcBef>
                <a:spcPts val="0"/>
              </a:spcBef>
              <a:spcAft>
                <a:spcPts val="0"/>
              </a:spcAft>
              <a:buClr>
                <a:schemeClr val="accent2">
                  <a:lumMod val="50000"/>
                </a:schemeClr>
              </a:buClr>
              <a:buFont typeface="Wingdings 2" charset="0"/>
              <a:buNone/>
              <a:defRPr/>
            </a:pPr>
            <a:r>
              <a:rPr lang="en-US" sz="6400" dirty="0"/>
              <a:t>23rd IUHPE World Conference on Health Promotion </a:t>
            </a:r>
          </a:p>
          <a:p>
            <a:pPr marL="0" indent="0" algn="r" eaLnBrk="1" hangingPunct="1">
              <a:lnSpc>
                <a:spcPct val="120000"/>
              </a:lnSpc>
              <a:spcBef>
                <a:spcPts val="0"/>
              </a:spcBef>
              <a:spcAft>
                <a:spcPts val="0"/>
              </a:spcAft>
              <a:buClr>
                <a:schemeClr val="accent2">
                  <a:lumMod val="50000"/>
                </a:schemeClr>
              </a:buClr>
              <a:buFont typeface="Wingdings 2" charset="0"/>
              <a:buNone/>
              <a:defRPr/>
            </a:pPr>
            <a:r>
              <a:rPr lang="en-US" sz="6400" dirty="0" err="1"/>
              <a:t>Rotorua</a:t>
            </a:r>
            <a:r>
              <a:rPr lang="en-US" sz="6400" dirty="0"/>
              <a:t>, </a:t>
            </a:r>
            <a:r>
              <a:rPr lang="en-US" sz="6400" dirty="0" err="1"/>
              <a:t>Aotearoa</a:t>
            </a:r>
            <a:r>
              <a:rPr lang="en-US" sz="6400" dirty="0"/>
              <a:t> New Zealand, April 2019</a:t>
            </a:r>
          </a:p>
        </p:txBody>
      </p:sp>
    </p:spTree>
    <p:extLst>
      <p:ext uri="{BB962C8B-B14F-4D97-AF65-F5344CB8AC3E}">
        <p14:creationId xmlns:p14="http://schemas.microsoft.com/office/powerpoint/2010/main" val="3356905736"/>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1524000" y="107950"/>
            <a:ext cx="7067550" cy="1071563"/>
          </a:xfrm>
        </p:spPr>
        <p:txBody>
          <a:bodyPr/>
          <a:lstStyle/>
          <a:p>
            <a:pPr eaLnBrk="1" hangingPunct="1"/>
            <a:r>
              <a:rPr lang="en-US" sz="4800">
                <a:latin typeface="News Gothic MT" charset="0"/>
              </a:rPr>
              <a:t>Reverence for Nature</a:t>
            </a:r>
          </a:p>
        </p:txBody>
      </p:sp>
      <p:sp>
        <p:nvSpPr>
          <p:cNvPr id="3" name="Content Placeholder 2"/>
          <p:cNvSpPr>
            <a:spLocks noGrp="1"/>
          </p:cNvSpPr>
          <p:nvPr>
            <p:ph idx="1"/>
          </p:nvPr>
        </p:nvSpPr>
        <p:spPr>
          <a:xfrm>
            <a:off x="549275" y="1643063"/>
            <a:ext cx="8042275" cy="4559300"/>
          </a:xfrm>
        </p:spPr>
        <p:txBody>
          <a:bodyPr/>
          <a:lstStyle/>
          <a:p>
            <a:pPr eaLnBrk="1" hangingPunct="1">
              <a:spcBef>
                <a:spcPts val="800"/>
              </a:spcBef>
              <a:buClr>
                <a:schemeClr val="accent2">
                  <a:lumMod val="50000"/>
                </a:schemeClr>
              </a:buClr>
              <a:defRPr/>
            </a:pPr>
            <a:r>
              <a:rPr lang="en-CA" sz="2800" dirty="0"/>
              <a:t>We need to re-establish a reverence for nature</a:t>
            </a:r>
          </a:p>
          <a:p>
            <a:pPr lvl="1" eaLnBrk="1" hangingPunct="1">
              <a:spcBef>
                <a:spcPts val="800"/>
              </a:spcBef>
              <a:defRPr/>
            </a:pPr>
            <a:r>
              <a:rPr lang="en-CA" sz="2400" dirty="0"/>
              <a:t>Role of faith communities, spirituality </a:t>
            </a:r>
            <a:r>
              <a:rPr lang="en-CA" sz="2400" dirty="0" err="1"/>
              <a:t>etc</a:t>
            </a:r>
            <a:r>
              <a:rPr lang="en-CA" sz="2400" dirty="0"/>
              <a:t>?</a:t>
            </a:r>
            <a:endParaRPr lang="en-US" sz="2400" b="0" dirty="0"/>
          </a:p>
          <a:p>
            <a:pPr eaLnBrk="1" hangingPunct="1">
              <a:spcBef>
                <a:spcPts val="800"/>
              </a:spcBef>
              <a:buClr>
                <a:schemeClr val="accent2">
                  <a:lumMod val="50000"/>
                </a:schemeClr>
              </a:buClr>
              <a:defRPr/>
            </a:pPr>
            <a:r>
              <a:rPr lang="en-US" sz="2800" dirty="0"/>
              <a:t>“Within Indigenous worldviews our relationship with the natural world is </a:t>
            </a:r>
            <a:r>
              <a:rPr lang="en-US" sz="2800" dirty="0" err="1"/>
              <a:t>characterised</a:t>
            </a:r>
            <a:r>
              <a:rPr lang="en-US" sz="2800" dirty="0"/>
              <a:t> by reverence and values that include sustainability, guardianship and love.”</a:t>
            </a:r>
          </a:p>
          <a:p>
            <a:pPr marL="349250" lvl="1" indent="0" algn="r" eaLnBrk="1" hangingPunct="1">
              <a:spcBef>
                <a:spcPts val="800"/>
              </a:spcBef>
              <a:buFont typeface="Wingdings 2" charset="0"/>
              <a:buNone/>
              <a:defRPr/>
            </a:pPr>
            <a:r>
              <a:rPr lang="en-US" sz="2000" dirty="0" err="1"/>
              <a:t>Waiora</a:t>
            </a:r>
            <a:r>
              <a:rPr lang="en-US" sz="2000" dirty="0"/>
              <a:t> – Indigenous Peoples’ Statement for Planetary Health and Sustainable Development, IUHPE 2019, </a:t>
            </a:r>
            <a:r>
              <a:rPr lang="en-US" sz="2000" dirty="0" err="1"/>
              <a:t>Rotorua</a:t>
            </a:r>
            <a:r>
              <a:rPr lang="en-US" sz="2000" dirty="0"/>
              <a:t>, </a:t>
            </a:r>
            <a:r>
              <a:rPr lang="en-US" sz="2000" dirty="0" err="1"/>
              <a:t>Aotearoa</a:t>
            </a:r>
            <a:r>
              <a:rPr lang="en-US" sz="2000" dirty="0"/>
              <a:t> New Zealand </a:t>
            </a:r>
            <a:endParaRPr lang="en-US" sz="4000" dirty="0"/>
          </a:p>
        </p:txBody>
      </p:sp>
    </p:spTree>
    <p:extLst>
      <p:ext uri="{BB962C8B-B14F-4D97-AF65-F5344CB8AC3E}">
        <p14:creationId xmlns:p14="http://schemas.microsoft.com/office/powerpoint/2010/main" val="2142376319"/>
      </p:ext>
    </p:extLst>
  </p:cSld>
  <p:clrMapOvr>
    <a:masterClrMapping/>
  </p:clrMapOvr>
  <p:transition spd="slow"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82A6-F9CB-6D3B-C248-F15CD65F9A76}"/>
              </a:ext>
            </a:extLst>
          </p:cNvPr>
          <p:cNvSpPr>
            <a:spLocks noGrp="1"/>
          </p:cNvSpPr>
          <p:nvPr>
            <p:ph type="title"/>
          </p:nvPr>
        </p:nvSpPr>
        <p:spPr/>
        <p:txBody>
          <a:bodyPr/>
          <a:lstStyle/>
          <a:p>
            <a:r>
              <a:rPr lang="en-US" dirty="0"/>
              <a:t>Personhood for nature in BC</a:t>
            </a:r>
          </a:p>
        </p:txBody>
      </p:sp>
      <p:sp>
        <p:nvSpPr>
          <p:cNvPr id="3" name="Content Placeholder 2">
            <a:extLst>
              <a:ext uri="{FF2B5EF4-FFF2-40B4-BE49-F238E27FC236}">
                <a16:creationId xmlns:a16="http://schemas.microsoft.com/office/drawing/2014/main" id="{9E3C27FB-B814-FCD5-2A11-58BF00E901E0}"/>
              </a:ext>
            </a:extLst>
          </p:cNvPr>
          <p:cNvSpPr>
            <a:spLocks noGrp="1"/>
          </p:cNvSpPr>
          <p:nvPr>
            <p:ph idx="1"/>
          </p:nvPr>
        </p:nvSpPr>
        <p:spPr>
          <a:xfrm>
            <a:off x="549276" y="1600200"/>
            <a:ext cx="8042275" cy="4759960"/>
          </a:xfrm>
        </p:spPr>
        <p:txBody>
          <a:bodyPr/>
          <a:lstStyle/>
          <a:p>
            <a:pPr>
              <a:spcBef>
                <a:spcPts val="600"/>
              </a:spcBef>
              <a:spcAft>
                <a:spcPts val="600"/>
              </a:spcAft>
            </a:pPr>
            <a:r>
              <a:rPr lang="en-CA" sz="3200" dirty="0">
                <a:solidFill>
                  <a:srgbClr val="000000"/>
                </a:solidFill>
                <a:effectLst/>
                <a:latin typeface="Calibri" panose="020F0502020204030204" pitchFamily="34" charset="0"/>
              </a:rPr>
              <a:t>“The BCAFN Chiefs-in-Assembly call on the Regional Chief to provide political advocacy . . . to support the advancement of the legal recognition of the rights of and personhood of nature, including water bodies such as rivers and lakes, forests and mountains within a First Nations’ unceded traditional territory”</a:t>
            </a:r>
          </a:p>
          <a:p>
            <a:pPr marL="0" indent="0" algn="r">
              <a:spcBef>
                <a:spcPts val="0"/>
              </a:spcBef>
              <a:spcAft>
                <a:spcPts val="0"/>
              </a:spcAft>
              <a:buNone/>
            </a:pPr>
            <a:r>
              <a:rPr lang="en-CA" sz="2800" b="1" dirty="0">
                <a:solidFill>
                  <a:srgbClr val="000000"/>
                </a:solidFill>
                <a:effectLst/>
                <a:latin typeface="Calibri" panose="020F0502020204030204" pitchFamily="34" charset="0"/>
              </a:rPr>
              <a:t>BCAFN Annual General Meeting </a:t>
            </a:r>
          </a:p>
          <a:p>
            <a:pPr marL="0" indent="0" algn="r">
              <a:spcBef>
                <a:spcPts val="0"/>
              </a:spcBef>
              <a:spcAft>
                <a:spcPts val="0"/>
              </a:spcAft>
              <a:buNone/>
            </a:pPr>
            <a:r>
              <a:rPr lang="en-CA" sz="2800" b="1" dirty="0">
                <a:solidFill>
                  <a:srgbClr val="000000"/>
                </a:solidFill>
                <a:effectLst/>
                <a:latin typeface="Calibri" panose="020F0502020204030204" pitchFamily="34" charset="0"/>
              </a:rPr>
              <a:t>October 8, 9 &amp; 10, 2024</a:t>
            </a:r>
            <a:endParaRPr lang="en-CA" sz="2800" dirty="0">
              <a:solidFill>
                <a:srgbClr val="000000"/>
              </a:solidFill>
              <a:effectLst/>
              <a:latin typeface="Calibri" panose="020F0502020204030204" pitchFamily="34" charset="0"/>
            </a:endParaRPr>
          </a:p>
          <a:p>
            <a:pPr marL="0" indent="0" algn="r">
              <a:buNone/>
            </a:pPr>
            <a:endParaRPr lang="en-CA" sz="2800" dirty="0">
              <a:solidFill>
                <a:srgbClr val="00000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14123454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3" name="Title 1"/>
          <p:cNvSpPr>
            <a:spLocks noGrp="1"/>
          </p:cNvSpPr>
          <p:nvPr>
            <p:ph type="title"/>
          </p:nvPr>
        </p:nvSpPr>
        <p:spPr>
          <a:xfrm>
            <a:off x="1065213" y="2789238"/>
            <a:ext cx="7307262" cy="1336675"/>
          </a:xfrm>
        </p:spPr>
        <p:txBody>
          <a:bodyPr/>
          <a:lstStyle/>
          <a:p>
            <a:pPr eaLnBrk="1" hangingPunct="1"/>
            <a:r>
              <a:rPr lang="en-US" sz="4000" dirty="0">
                <a:latin typeface="News Gothic MT" charset="0"/>
              </a:rPr>
              <a:t>Numerous recent UN reports and other statements </a:t>
            </a:r>
            <a:r>
              <a:rPr lang="en-US" sz="4000" dirty="0" err="1">
                <a:latin typeface="News Gothic MT" charset="0"/>
              </a:rPr>
              <a:t>recognise</a:t>
            </a:r>
            <a:r>
              <a:rPr lang="en-US" sz="4000" dirty="0">
                <a:latin typeface="News Gothic MT" charset="0"/>
              </a:rPr>
              <a:t> the importance of Indigenous Peoples</a:t>
            </a:r>
          </a:p>
        </p:txBody>
      </p:sp>
    </p:spTree>
    <p:extLst>
      <p:ext uri="{BB962C8B-B14F-4D97-AF65-F5344CB8AC3E}">
        <p14:creationId xmlns:p14="http://schemas.microsoft.com/office/powerpoint/2010/main" val="2521643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1524000" y="196850"/>
            <a:ext cx="7067550" cy="1336675"/>
          </a:xfrm>
        </p:spPr>
        <p:txBody>
          <a:bodyPr/>
          <a:lstStyle/>
          <a:p>
            <a:pPr eaLnBrk="1" hangingPunct="1"/>
            <a:r>
              <a:rPr lang="en-NZ" sz="4800">
                <a:latin typeface="News Gothic MT" charset="0"/>
              </a:rPr>
              <a:t>It is time to heed Indigenous voices</a:t>
            </a:r>
            <a:endParaRPr lang="en-US">
              <a:latin typeface="News Gothic MT" charset="0"/>
            </a:endParaRPr>
          </a:p>
        </p:txBody>
      </p:sp>
      <p:sp>
        <p:nvSpPr>
          <p:cNvPr id="3" name="Content Placeholder 2"/>
          <p:cNvSpPr>
            <a:spLocks noGrp="1"/>
          </p:cNvSpPr>
          <p:nvPr>
            <p:ph idx="1"/>
          </p:nvPr>
        </p:nvSpPr>
        <p:spPr>
          <a:xfrm>
            <a:off x="549275" y="1792615"/>
            <a:ext cx="8042275" cy="4343400"/>
          </a:xfrm>
        </p:spPr>
        <p:txBody>
          <a:bodyPr/>
          <a:lstStyle/>
          <a:p>
            <a:pPr eaLnBrk="1" hangingPunct="1">
              <a:buClr>
                <a:schemeClr val="accent2">
                  <a:lumMod val="50000"/>
                </a:schemeClr>
              </a:buClr>
              <a:defRPr/>
            </a:pPr>
            <a:r>
              <a:rPr lang="en-NZ" sz="3200" dirty="0"/>
              <a:t>“With indigenous peoples living on land that is among the most vulnerable to climate change and environmental degradation, it is time to heed their voices, reward their knowledge and respect their rights.”</a:t>
            </a:r>
            <a:endParaRPr lang="en-CA" sz="3200" dirty="0"/>
          </a:p>
          <a:p>
            <a:pPr marL="0" indent="0" algn="r" eaLnBrk="1" hangingPunct="1">
              <a:buClr>
                <a:schemeClr val="accent2">
                  <a:lumMod val="50000"/>
                </a:schemeClr>
              </a:buClr>
              <a:buFont typeface="Wingdings 2" charset="0"/>
              <a:buNone/>
              <a:defRPr/>
            </a:pPr>
            <a:r>
              <a:rPr lang="en-US" dirty="0"/>
              <a:t>Antonio </a:t>
            </a:r>
            <a:r>
              <a:rPr lang="en-US" dirty="0" err="1"/>
              <a:t>Guterres</a:t>
            </a:r>
            <a:r>
              <a:rPr lang="en-US" dirty="0"/>
              <a:t>, UN Secretary General, 2020 </a:t>
            </a:r>
          </a:p>
          <a:p>
            <a:pPr marL="0" indent="0" algn="r" eaLnBrk="1" hangingPunct="1">
              <a:buClr>
                <a:schemeClr val="accent2">
                  <a:lumMod val="50000"/>
                </a:schemeClr>
              </a:buClr>
              <a:buFont typeface="Wingdings 2" charset="0"/>
              <a:buNone/>
              <a:defRPr/>
            </a:pPr>
            <a:endParaRPr lang="en-US" dirty="0"/>
          </a:p>
        </p:txBody>
      </p:sp>
    </p:spTree>
    <p:extLst>
      <p:ext uri="{BB962C8B-B14F-4D97-AF65-F5344CB8AC3E}">
        <p14:creationId xmlns:p14="http://schemas.microsoft.com/office/powerpoint/2010/main" val="3953133360"/>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C4D6C0-8B67-F7F7-2C67-03A8B327591B}"/>
              </a:ext>
            </a:extLst>
          </p:cNvPr>
          <p:cNvSpPr>
            <a:spLocks noGrp="1"/>
          </p:cNvSpPr>
          <p:nvPr>
            <p:ph type="title"/>
          </p:nvPr>
        </p:nvSpPr>
        <p:spPr>
          <a:xfrm>
            <a:off x="1038225" y="1581779"/>
            <a:ext cx="7067550" cy="1336675"/>
          </a:xfrm>
        </p:spPr>
        <p:txBody>
          <a:bodyPr/>
          <a:lstStyle/>
          <a:p>
            <a:r>
              <a:rPr lang="en-US" dirty="0"/>
              <a:t>3. </a:t>
            </a:r>
            <a:r>
              <a:rPr lang="en-CA" sz="4800" dirty="0"/>
              <a:t>Implications for urban development</a:t>
            </a:r>
            <a:endParaRPr lang="en-US" dirty="0"/>
          </a:p>
        </p:txBody>
      </p:sp>
      <p:sp>
        <p:nvSpPr>
          <p:cNvPr id="5" name="TextBox 4">
            <a:extLst>
              <a:ext uri="{FF2B5EF4-FFF2-40B4-BE49-F238E27FC236}">
                <a16:creationId xmlns:a16="http://schemas.microsoft.com/office/drawing/2014/main" id="{415D96FB-9C32-3BF3-085B-50193A777E51}"/>
              </a:ext>
            </a:extLst>
          </p:cNvPr>
          <p:cNvSpPr txBox="1"/>
          <p:nvPr/>
        </p:nvSpPr>
        <p:spPr>
          <a:xfrm>
            <a:off x="1371600" y="2918454"/>
            <a:ext cx="6400800" cy="3739485"/>
          </a:xfrm>
          <a:prstGeom prst="rect">
            <a:avLst/>
          </a:prstGeom>
          <a:noFill/>
        </p:spPr>
        <p:txBody>
          <a:bodyPr wrap="square" rtlCol="0">
            <a:spAutoFit/>
          </a:bodyPr>
          <a:lstStyle/>
          <a:p>
            <a:pPr marL="806450" lvl="1" indent="-457200">
              <a:spcBef>
                <a:spcPts val="600"/>
              </a:spcBef>
              <a:spcAft>
                <a:spcPts val="600"/>
              </a:spcAft>
              <a:buFont typeface="+mj-lt"/>
              <a:buAutoNum type="alphaLcParenR"/>
            </a:pPr>
            <a:r>
              <a:rPr lang="en-CA" sz="2800" b="1" dirty="0"/>
              <a:t>Healthy communities</a:t>
            </a:r>
          </a:p>
          <a:p>
            <a:pPr marL="806450" lvl="1" indent="-457200">
              <a:spcBef>
                <a:spcPts val="600"/>
              </a:spcBef>
              <a:spcAft>
                <a:spcPts val="600"/>
              </a:spcAft>
              <a:buFont typeface="+mj-lt"/>
              <a:buAutoNum type="alphaLcParenR"/>
            </a:pPr>
            <a:r>
              <a:rPr lang="en-CA" sz="2800" b="1" dirty="0">
                <a:latin typeface="+mj-lt"/>
              </a:rPr>
              <a:t>One Planet communities</a:t>
            </a:r>
          </a:p>
          <a:p>
            <a:pPr marL="806450" lvl="1" indent="-457200">
              <a:spcBef>
                <a:spcPts val="600"/>
              </a:spcBef>
              <a:spcAft>
                <a:spcPts val="600"/>
              </a:spcAft>
              <a:buFont typeface="+mj-lt"/>
              <a:buAutoNum type="alphaLcParenR"/>
            </a:pPr>
            <a:r>
              <a:rPr lang="en-CA" sz="2800" b="1" dirty="0">
                <a:latin typeface="+mj-lt"/>
              </a:rPr>
              <a:t>Planetary Health cities</a:t>
            </a:r>
          </a:p>
          <a:p>
            <a:pPr marL="806450" lvl="1" indent="-457200">
              <a:spcBef>
                <a:spcPts val="600"/>
              </a:spcBef>
              <a:spcAft>
                <a:spcPts val="600"/>
              </a:spcAft>
              <a:buFont typeface="+mj-lt"/>
              <a:buAutoNum type="alphaLcParenR"/>
            </a:pPr>
            <a:r>
              <a:rPr lang="en-CA" sz="2800" b="1" dirty="0"/>
              <a:t>Ecological impacts of different urban forms</a:t>
            </a:r>
            <a:endParaRPr lang="en-CA" sz="2800" b="1" dirty="0">
              <a:latin typeface="+mj-lt"/>
            </a:endParaRPr>
          </a:p>
          <a:p>
            <a:pPr marL="806450" lvl="1" indent="-457200">
              <a:spcBef>
                <a:spcPts val="600"/>
              </a:spcBef>
              <a:spcAft>
                <a:spcPts val="600"/>
              </a:spcAft>
              <a:buFont typeface="+mj-lt"/>
              <a:buAutoNum type="alphaLcParenR"/>
            </a:pPr>
            <a:r>
              <a:rPr lang="en-CA" sz="2800" b="1" dirty="0">
                <a:latin typeface="+mj-lt"/>
              </a:rPr>
              <a:t>Livable Victoria</a:t>
            </a:r>
          </a:p>
          <a:p>
            <a:endParaRPr lang="en-US" dirty="0"/>
          </a:p>
        </p:txBody>
      </p:sp>
    </p:spTree>
    <p:extLst>
      <p:ext uri="{BB962C8B-B14F-4D97-AF65-F5344CB8AC3E}">
        <p14:creationId xmlns:p14="http://schemas.microsoft.com/office/powerpoint/2010/main" val="981837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9B4A1-35DE-A4CE-BEC6-EA547DD7F4B6}"/>
              </a:ext>
            </a:extLst>
          </p:cNvPr>
          <p:cNvSpPr>
            <a:spLocks noGrp="1"/>
          </p:cNvSpPr>
          <p:nvPr>
            <p:ph type="title"/>
          </p:nvPr>
        </p:nvSpPr>
        <p:spPr>
          <a:xfrm>
            <a:off x="1038225" y="2408388"/>
            <a:ext cx="7067550" cy="1336675"/>
          </a:xfrm>
        </p:spPr>
        <p:txBody>
          <a:bodyPr/>
          <a:lstStyle/>
          <a:p>
            <a:r>
              <a:rPr lang="en-US" dirty="0"/>
              <a:t>3 a) Healthy communities</a:t>
            </a:r>
          </a:p>
        </p:txBody>
      </p:sp>
    </p:spTree>
    <p:extLst>
      <p:ext uri="{BB962C8B-B14F-4D97-AF65-F5344CB8AC3E}">
        <p14:creationId xmlns:p14="http://schemas.microsoft.com/office/powerpoint/2010/main" val="28532742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250438"/>
            <a:ext cx="7067550" cy="8461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r>
              <a:rPr lang="en-US" sz="4800" b="1" dirty="0"/>
              <a:t>Definition</a:t>
            </a:r>
          </a:p>
        </p:txBody>
      </p:sp>
      <p:sp>
        <p:nvSpPr>
          <p:cNvPr id="18435" name="Rectangle 3"/>
          <p:cNvSpPr>
            <a:spLocks noGrp="1" noChangeArrowheads="1"/>
          </p:cNvSpPr>
          <p:nvPr>
            <p:ph type="body" idx="1"/>
          </p:nvPr>
        </p:nvSpPr>
        <p:spPr>
          <a:xfrm>
            <a:off x="582961" y="1463288"/>
            <a:ext cx="8077200" cy="48006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a:lnSpc>
                <a:spcPct val="90000"/>
              </a:lnSpc>
              <a:buFontTx/>
              <a:buNone/>
            </a:pPr>
            <a:r>
              <a:rPr lang="en-US" sz="3200" b="1" dirty="0"/>
              <a:t>	</a:t>
            </a:r>
            <a:r>
              <a:rPr lang="ja-JP" altLang="en-US" sz="3200" b="1" dirty="0"/>
              <a:t>“</a:t>
            </a:r>
            <a:r>
              <a:rPr lang="en-US" sz="3200" b="1" dirty="0"/>
              <a:t>A healthy city is one that is continually creating and improving those physical and social environments and expanding those  community resources which enable people to mutually support each other in performing all the functions of life and in developing to their maximum potential.</a:t>
            </a:r>
            <a:r>
              <a:rPr lang="ja-JP" altLang="en-US" sz="3200" b="1" dirty="0"/>
              <a:t>”</a:t>
            </a:r>
            <a:r>
              <a:rPr lang="en-US" sz="3600" b="1" dirty="0"/>
              <a:t> 	</a:t>
            </a:r>
          </a:p>
          <a:p>
            <a:pPr>
              <a:lnSpc>
                <a:spcPct val="90000"/>
              </a:lnSpc>
              <a:buFontTx/>
              <a:buNone/>
            </a:pPr>
            <a:r>
              <a:rPr lang="en-US" sz="3600" b="1" dirty="0"/>
              <a:t>		 	 		</a:t>
            </a:r>
            <a:r>
              <a:rPr lang="en-US" sz="3200" b="1" dirty="0"/>
              <a:t>Hancock &amp; </a:t>
            </a:r>
            <a:r>
              <a:rPr lang="en-US" sz="3200" b="1" dirty="0" err="1"/>
              <a:t>Duhl</a:t>
            </a:r>
            <a:r>
              <a:rPr lang="en-US" sz="3200" b="1" dirty="0"/>
              <a:t>, 1986</a:t>
            </a:r>
            <a:r>
              <a:rPr lang="en-US" sz="3600" dirty="0"/>
              <a:t>	</a:t>
            </a:r>
          </a:p>
        </p:txBody>
      </p:sp>
    </p:spTree>
    <p:extLst>
      <p:ext uri="{BB962C8B-B14F-4D97-AF65-F5344CB8AC3E}">
        <p14:creationId xmlns:p14="http://schemas.microsoft.com/office/powerpoint/2010/main" val="25227316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AFE9-5662-F39D-4DDE-BE44A9616EE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30A144E-7571-F963-FCFE-C2E556453FFA}"/>
              </a:ext>
            </a:extLst>
          </p:cNvPr>
          <p:cNvPicPr>
            <a:picLocks noChangeAspect="1"/>
          </p:cNvPicPr>
          <p:nvPr/>
        </p:nvPicPr>
        <p:blipFill>
          <a:blip r:embed="rId2"/>
          <a:stretch>
            <a:fillRect/>
          </a:stretch>
        </p:blipFill>
        <p:spPr>
          <a:xfrm>
            <a:off x="2289787" y="0"/>
            <a:ext cx="5535976" cy="6858000"/>
          </a:xfrm>
          <a:prstGeom prst="rect">
            <a:avLst/>
          </a:prstGeom>
        </p:spPr>
      </p:pic>
    </p:spTree>
    <p:extLst>
      <p:ext uri="{BB962C8B-B14F-4D97-AF65-F5344CB8AC3E}">
        <p14:creationId xmlns:p14="http://schemas.microsoft.com/office/powerpoint/2010/main" val="3227998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51517" y="320906"/>
            <a:ext cx="6664093" cy="1215483"/>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noAutofit/>
          </a:bodyPr>
          <a:lstStyle/>
          <a:p>
            <a:r>
              <a:rPr lang="en-US" sz="4800" b="1" dirty="0"/>
              <a:t>11 parameters of        a Healthy City/Town</a:t>
            </a:r>
          </a:p>
        </p:txBody>
      </p:sp>
      <p:sp>
        <p:nvSpPr>
          <p:cNvPr id="20483" name="Rectangle 3"/>
          <p:cNvSpPr>
            <a:spLocks noGrp="1" noChangeArrowheads="1"/>
          </p:cNvSpPr>
          <p:nvPr>
            <p:ph type="body" idx="1"/>
          </p:nvPr>
        </p:nvSpPr>
        <p:spPr>
          <a:xfrm>
            <a:off x="685800" y="1623122"/>
            <a:ext cx="7772400" cy="4549078"/>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a:lnSpc>
                <a:spcPct val="90000"/>
              </a:lnSpc>
              <a:buFontTx/>
              <a:buNone/>
            </a:pPr>
            <a:r>
              <a:rPr lang="en-US" sz="3200" b="1" dirty="0"/>
              <a:t>  	1.	A </a:t>
            </a:r>
            <a:r>
              <a:rPr lang="en-US" sz="3200" b="1" dirty="0" err="1"/>
              <a:t>clean,safe,high</a:t>
            </a:r>
            <a:r>
              <a:rPr lang="en-US" sz="3200" b="1" dirty="0"/>
              <a:t> quality physical environment (including housing quality).</a:t>
            </a:r>
          </a:p>
          <a:p>
            <a:pPr>
              <a:lnSpc>
                <a:spcPct val="90000"/>
              </a:lnSpc>
              <a:buFontTx/>
              <a:buNone/>
            </a:pPr>
            <a:r>
              <a:rPr lang="en-US" sz="3200" b="1" dirty="0"/>
              <a:t>	2.	An ecosystem which is stable now and sustainable in the long term.</a:t>
            </a:r>
          </a:p>
          <a:p>
            <a:pPr>
              <a:lnSpc>
                <a:spcPct val="90000"/>
              </a:lnSpc>
              <a:buFontTx/>
              <a:buNone/>
            </a:pPr>
            <a:r>
              <a:rPr lang="en-US" sz="3200" b="1" dirty="0"/>
              <a:t>	3.	A strong, mutually-supportive and non-exploitative community.</a:t>
            </a:r>
          </a:p>
        </p:txBody>
      </p:sp>
    </p:spTree>
    <p:extLst>
      <p:ext uri="{BB962C8B-B14F-4D97-AF65-F5344CB8AC3E}">
        <p14:creationId xmlns:p14="http://schemas.microsoft.com/office/powerpoint/2010/main" val="269651689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endParaRPr lang="en-US"/>
          </a:p>
        </p:txBody>
      </p:sp>
      <p:sp>
        <p:nvSpPr>
          <p:cNvPr id="22531" name="Rectangle 1027"/>
          <p:cNvSpPr>
            <a:spLocks noGrp="1" noChangeArrowheads="1"/>
          </p:cNvSpPr>
          <p:nvPr>
            <p:ph type="body" idx="1"/>
          </p:nvPr>
        </p:nvSpPr>
        <p:spPr>
          <a:xfrm>
            <a:off x="685800" y="1470645"/>
            <a:ext cx="7924800" cy="5182916"/>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a:lnSpc>
                <a:spcPct val="90000"/>
              </a:lnSpc>
              <a:buFontTx/>
              <a:buNone/>
            </a:pPr>
            <a:r>
              <a:rPr lang="en-US" sz="3000" b="1" dirty="0"/>
              <a:t>4.  A high degree of public participation in and control over the decisions affecting one's life, health and well-being.</a:t>
            </a:r>
          </a:p>
          <a:p>
            <a:pPr>
              <a:lnSpc>
                <a:spcPct val="90000"/>
              </a:lnSpc>
              <a:buFontTx/>
              <a:buNone/>
            </a:pPr>
            <a:r>
              <a:rPr lang="en-US" sz="3000" b="1" dirty="0"/>
              <a:t>5.  The meeting of basic needs (</a:t>
            </a:r>
            <a:r>
              <a:rPr lang="en-US" sz="3000" b="1" dirty="0" err="1"/>
              <a:t>food,water</a:t>
            </a:r>
            <a:r>
              <a:rPr lang="en-US" sz="3000" b="1" dirty="0"/>
              <a:t>, shelter, income, safety, work) for all the City's people.</a:t>
            </a:r>
          </a:p>
          <a:p>
            <a:pPr marL="0" indent="0">
              <a:lnSpc>
                <a:spcPct val="90000"/>
              </a:lnSpc>
              <a:buNone/>
            </a:pPr>
            <a:r>
              <a:rPr lang="en-US" sz="3000" b="1" dirty="0"/>
              <a:t>6.  Access to a wide variety of experiences and resources with the possibility of multiple contacts, interaction and communication.</a:t>
            </a:r>
          </a:p>
        </p:txBody>
      </p:sp>
    </p:spTree>
    <p:extLst>
      <p:ext uri="{BB962C8B-B14F-4D97-AF65-F5344CB8AC3E}">
        <p14:creationId xmlns:p14="http://schemas.microsoft.com/office/powerpoint/2010/main" val="190151249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endParaRPr lang="en-US"/>
          </a:p>
        </p:txBody>
      </p:sp>
      <p:sp>
        <p:nvSpPr>
          <p:cNvPr id="24579" name="Rectangle 3"/>
          <p:cNvSpPr>
            <a:spLocks noGrp="1" noChangeArrowheads="1"/>
          </p:cNvSpPr>
          <p:nvPr>
            <p:ph type="body" idx="1"/>
          </p:nvPr>
        </p:nvSpPr>
        <p:spPr>
          <a:xfrm>
            <a:off x="819150" y="1476840"/>
            <a:ext cx="7772400" cy="515194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a:buFontTx/>
              <a:buNone/>
            </a:pPr>
            <a:r>
              <a:rPr lang="en-US" sz="3200" b="1" dirty="0">
                <a:latin typeface="+mj-lt"/>
              </a:rPr>
              <a:t>7.	A diverse, vital and innovative city economy.</a:t>
            </a:r>
          </a:p>
          <a:p>
            <a:pPr>
              <a:buFontTx/>
              <a:buNone/>
            </a:pPr>
            <a:r>
              <a:rPr lang="en-US" sz="3200" b="1" dirty="0">
                <a:latin typeface="+mj-lt"/>
              </a:rPr>
              <a:t>8.	Encouragement of connectedness with the past, with the cultural and biological heritage and with other groups and individuals.</a:t>
            </a:r>
          </a:p>
          <a:p>
            <a:pPr>
              <a:buFontTx/>
              <a:buNone/>
            </a:pPr>
            <a:r>
              <a:rPr lang="en-US" sz="3200" b="1" dirty="0">
                <a:latin typeface="+mj-lt"/>
              </a:rPr>
              <a:t>9. A city form that is compatible with and enhances the above parameters and </a:t>
            </a:r>
            <a:r>
              <a:rPr lang="en-US" sz="3200" b="1" dirty="0" err="1">
                <a:latin typeface="+mj-lt"/>
              </a:rPr>
              <a:t>behaviours</a:t>
            </a:r>
            <a:r>
              <a:rPr lang="en-US" sz="3200" b="1" dirty="0">
                <a:latin typeface="+mj-lt"/>
              </a:rPr>
              <a:t>.</a:t>
            </a:r>
            <a:endParaRPr lang="en-US" sz="3600" b="1" dirty="0">
              <a:latin typeface="+mj-lt"/>
            </a:endParaRPr>
          </a:p>
        </p:txBody>
      </p:sp>
    </p:spTree>
    <p:extLst>
      <p:ext uri="{BB962C8B-B14F-4D97-AF65-F5344CB8AC3E}">
        <p14:creationId xmlns:p14="http://schemas.microsoft.com/office/powerpoint/2010/main" val="348891622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endParaRPr lang="en-US"/>
          </a:p>
        </p:txBody>
      </p:sp>
      <p:sp>
        <p:nvSpPr>
          <p:cNvPr id="26627" name="Rectangle 1027"/>
          <p:cNvSpPr>
            <a:spLocks noGrp="1" noChangeArrowheads="1"/>
          </p:cNvSpPr>
          <p:nvPr>
            <p:ph type="body" idx="1"/>
          </p:nvPr>
        </p:nvSpPr>
        <p:spPr>
          <a:xfrm>
            <a:off x="685800" y="1574181"/>
            <a:ext cx="7772400" cy="41148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a:buFontTx/>
              <a:buNone/>
            </a:pPr>
            <a:r>
              <a:rPr lang="en-US" sz="3200" b="1" dirty="0"/>
              <a:t>10. An optimum level of appropriate public health and sick care services accessible to all.</a:t>
            </a:r>
          </a:p>
          <a:p>
            <a:pPr>
              <a:buFontTx/>
              <a:buNone/>
            </a:pPr>
            <a:r>
              <a:rPr lang="en-US" sz="3200" b="1" dirty="0"/>
              <a:t>11. High health status (both high positive health status and low disease status).</a:t>
            </a:r>
          </a:p>
          <a:p>
            <a:pPr>
              <a:buFontTx/>
              <a:buNone/>
            </a:pPr>
            <a:r>
              <a:rPr lang="en-US" sz="3600" b="1" dirty="0"/>
              <a:t>				</a:t>
            </a:r>
            <a:r>
              <a:rPr lang="en-US" sz="3200" b="1" dirty="0"/>
              <a:t>Hancock and </a:t>
            </a:r>
            <a:r>
              <a:rPr lang="en-US" sz="3200" b="1" dirty="0" err="1"/>
              <a:t>Duhl</a:t>
            </a:r>
            <a:r>
              <a:rPr lang="en-US" sz="3200" b="1" dirty="0"/>
              <a:t>, 1986</a:t>
            </a:r>
          </a:p>
        </p:txBody>
      </p:sp>
    </p:spTree>
    <p:extLst>
      <p:ext uri="{BB962C8B-B14F-4D97-AF65-F5344CB8AC3E}">
        <p14:creationId xmlns:p14="http://schemas.microsoft.com/office/powerpoint/2010/main" val="344679920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225" y="2227079"/>
            <a:ext cx="7067550" cy="1336675"/>
          </a:xfrm>
        </p:spPr>
        <p:txBody>
          <a:bodyPr/>
          <a:lstStyle/>
          <a:p>
            <a:r>
              <a:rPr lang="en-US"/>
              <a:t>3 b) </a:t>
            </a:r>
            <a:r>
              <a:rPr lang="en-US" dirty="0"/>
              <a:t>One Planet Communities</a:t>
            </a:r>
          </a:p>
        </p:txBody>
      </p:sp>
    </p:spTree>
    <p:extLst>
      <p:ext uri="{BB962C8B-B14F-4D97-AF65-F5344CB8AC3E}">
        <p14:creationId xmlns:p14="http://schemas.microsoft.com/office/powerpoint/2010/main" val="918877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6391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itle 4"/>
          <p:cNvSpPr txBox="1">
            <a:spLocks/>
          </p:cNvSpPr>
          <p:nvPr/>
        </p:nvSpPr>
        <p:spPr bwMode="auto">
          <a:xfrm>
            <a:off x="2281238" y="776288"/>
            <a:ext cx="5922962"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4600" b="1" dirty="0">
                <a:solidFill>
                  <a:schemeClr val="bg1"/>
                </a:solidFill>
              </a:rPr>
              <a:t>This is what </a:t>
            </a:r>
          </a:p>
          <a:p>
            <a:pPr algn="ctr" eaLnBrk="1" hangingPunct="1"/>
            <a:r>
              <a:rPr lang="en-US" sz="4600" b="1" dirty="0">
                <a:solidFill>
                  <a:schemeClr val="bg1"/>
                </a:solidFill>
              </a:rPr>
              <a:t>it’s all about</a:t>
            </a:r>
          </a:p>
        </p:txBody>
      </p:sp>
    </p:spTree>
    <p:extLst>
      <p:ext uri="{BB962C8B-B14F-4D97-AF65-F5344CB8AC3E}">
        <p14:creationId xmlns:p14="http://schemas.microsoft.com/office/powerpoint/2010/main" val="2671144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3430588"/>
            <a:ext cx="1982788"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3898900"/>
            <a:ext cx="1982788"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1420813"/>
            <a:ext cx="1982788"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p:nvPr>
        </p:nvSpPr>
        <p:spPr>
          <a:xfrm>
            <a:off x="1397000" y="277813"/>
            <a:ext cx="7497763" cy="1143000"/>
          </a:xfrm>
        </p:spPr>
        <p:txBody>
          <a:bodyPr>
            <a:noAutofit/>
          </a:bodyPr>
          <a:lstStyle/>
          <a:p>
            <a:pPr eaLnBrk="1" fontAlgn="auto" hangingPunct="1">
              <a:spcAft>
                <a:spcPts val="0"/>
              </a:spcAft>
              <a:defRPr/>
            </a:pPr>
            <a:r>
              <a:rPr lang="en-US" sz="4000" dirty="0">
                <a:solidFill>
                  <a:srgbClr val="749805"/>
                </a:solidFill>
                <a:ea typeface="+mj-ea"/>
                <a:cs typeface="+mj-cs"/>
              </a:rPr>
              <a:t>But in Canada we behave as if we have all this </a:t>
            </a:r>
          </a:p>
        </p:txBody>
      </p:sp>
      <p:sp>
        <p:nvSpPr>
          <p:cNvPr id="155653" name="TextBox 1"/>
          <p:cNvSpPr txBox="1">
            <a:spLocks noChangeArrowheads="1"/>
          </p:cNvSpPr>
          <p:nvPr/>
        </p:nvSpPr>
        <p:spPr bwMode="auto">
          <a:xfrm>
            <a:off x="7794625" y="2857500"/>
            <a:ext cx="1165225" cy="2308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a:p>
            <a:pPr eaLnBrk="1" hangingPunct="1"/>
            <a:r>
              <a:rPr lang="en-US" sz="1800">
                <a:solidFill>
                  <a:srgbClr val="FFFFFF"/>
                </a:solidFill>
                <a:latin typeface="Gill Sans MT" charset="0"/>
              </a:rPr>
              <a:t>test</a:t>
            </a:r>
          </a:p>
          <a:p>
            <a:pPr eaLnBrk="1" hangingPunct="1"/>
            <a:endParaRPr lang="en-US" sz="1800">
              <a:solidFill>
                <a:srgbClr val="FFFFFF"/>
              </a:solidFill>
              <a:latin typeface="Gill Sans MT" charset="0"/>
            </a:endParaRPr>
          </a:p>
        </p:txBody>
      </p:sp>
      <p:pic>
        <p:nvPicPr>
          <p:cNvPr id="15565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1420813"/>
            <a:ext cx="1981200"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3898900"/>
            <a:ext cx="1981200"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6" name="TextBox 6"/>
          <p:cNvSpPr txBox="1">
            <a:spLocks noChangeArrowheads="1"/>
          </p:cNvSpPr>
          <p:nvPr/>
        </p:nvSpPr>
        <p:spPr bwMode="auto">
          <a:xfrm>
            <a:off x="3602038" y="1468438"/>
            <a:ext cx="258445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4800" b="1">
                <a:solidFill>
                  <a:srgbClr val="FF0000"/>
                </a:solidFill>
              </a:rPr>
              <a:t>5.1 planets</a:t>
            </a:r>
          </a:p>
        </p:txBody>
      </p:sp>
      <p:pic>
        <p:nvPicPr>
          <p:cNvPr id="1556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63975" y="5691188"/>
            <a:ext cx="1982788" cy="37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8" name="TextBox 1"/>
          <p:cNvSpPr txBox="1">
            <a:spLocks noChangeArrowheads="1"/>
          </p:cNvSpPr>
          <p:nvPr/>
        </p:nvSpPr>
        <p:spPr bwMode="auto">
          <a:xfrm>
            <a:off x="392113" y="6086475"/>
            <a:ext cx="85677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hangingPunct="1"/>
            <a:r>
              <a:rPr lang="en-US" sz="1800" b="1">
                <a:solidFill>
                  <a:schemeClr val="bg1"/>
                </a:solidFill>
              </a:rPr>
              <a:t>Global Footprint Network (2022) National Footprint and Biocapacity Accounts, 2022 Edition (Data Year 2018)</a:t>
            </a:r>
          </a:p>
        </p:txBody>
      </p:sp>
    </p:spTree>
    <p:extLst>
      <p:ext uri="{BB962C8B-B14F-4D97-AF65-F5344CB8AC3E}">
        <p14:creationId xmlns:p14="http://schemas.microsoft.com/office/powerpoint/2010/main" val="894554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4D5D4-6526-CC84-FE7E-BF9EF0384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F95B3-4690-2744-0BD0-F7D084DA5853}"/>
              </a:ext>
            </a:extLst>
          </p:cNvPr>
          <p:cNvSpPr>
            <a:spLocks noGrp="1"/>
          </p:cNvSpPr>
          <p:nvPr>
            <p:ph type="title"/>
          </p:nvPr>
        </p:nvSpPr>
        <p:spPr>
          <a:xfrm>
            <a:off x="1524000" y="263525"/>
            <a:ext cx="7067550" cy="1336675"/>
          </a:xfrm>
        </p:spPr>
        <p:txBody>
          <a:bodyPr/>
          <a:lstStyle/>
          <a:p>
            <a:endParaRPr lang="en-US" dirty="0"/>
          </a:p>
        </p:txBody>
      </p:sp>
      <p:sp>
        <p:nvSpPr>
          <p:cNvPr id="3" name="Content Placeholder 2">
            <a:extLst>
              <a:ext uri="{FF2B5EF4-FFF2-40B4-BE49-F238E27FC236}">
                <a16:creationId xmlns:a16="http://schemas.microsoft.com/office/drawing/2014/main" id="{36C3E33A-C15A-D3AD-2A51-D68DB4025FAD}"/>
              </a:ext>
            </a:extLst>
          </p:cNvPr>
          <p:cNvSpPr>
            <a:spLocks noGrp="1"/>
          </p:cNvSpPr>
          <p:nvPr>
            <p:ph idx="1"/>
          </p:nvPr>
        </p:nvSpPr>
        <p:spPr>
          <a:xfrm>
            <a:off x="549275" y="1763830"/>
            <a:ext cx="8042275" cy="4343400"/>
          </a:xfrm>
        </p:spPr>
        <p:txBody>
          <a:bodyPr/>
          <a:lstStyle/>
          <a:p>
            <a:r>
              <a:rPr lang="en-US" sz="2800" dirty="0" err="1"/>
              <a:t>Recognise</a:t>
            </a:r>
            <a:r>
              <a:rPr lang="en-US" sz="2800" dirty="0"/>
              <a:t> that getting to a ‘One Planet’ Canada </a:t>
            </a:r>
            <a:br>
              <a:rPr lang="en-US" sz="2800" dirty="0"/>
            </a:br>
            <a:r>
              <a:rPr lang="en-US" sz="2800" dirty="0">
                <a:solidFill>
                  <a:srgbClr val="FF0000"/>
                </a:solidFill>
              </a:rPr>
              <a:t>– our fair share - </a:t>
            </a:r>
            <a:r>
              <a:rPr lang="en-US" sz="2800" dirty="0"/>
              <a:t>requires an 80% reduction in Canada’s ecological footprint (2/3 of which is carbon) . . . </a:t>
            </a:r>
          </a:p>
          <a:p>
            <a:r>
              <a:rPr lang="en-US" sz="2800" dirty="0"/>
              <a:t>. . . </a:t>
            </a:r>
            <a:r>
              <a:rPr lang="en-US" sz="2800" dirty="0">
                <a:solidFill>
                  <a:srgbClr val="FF0000"/>
                </a:solidFill>
              </a:rPr>
              <a:t>while at the same time </a:t>
            </a:r>
            <a:r>
              <a:rPr lang="en-US" sz="2800" dirty="0"/>
              <a:t>meeting basic needs and ensuring high levels of human and social development and good health for all</a:t>
            </a:r>
          </a:p>
        </p:txBody>
      </p:sp>
    </p:spTree>
    <p:extLst>
      <p:ext uri="{BB962C8B-B14F-4D97-AF65-F5344CB8AC3E}">
        <p14:creationId xmlns:p14="http://schemas.microsoft.com/office/powerpoint/2010/main" val="1297285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a:extLst>
              <a:ext uri="{FF2B5EF4-FFF2-40B4-BE49-F238E27FC236}">
                <a16:creationId xmlns:a16="http://schemas.microsoft.com/office/drawing/2014/main" id="{1C6D328A-5F3F-BDAD-9450-12A2475891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2363" y="1336675"/>
            <a:ext cx="7754937" cy="496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TextBox 5">
            <a:extLst>
              <a:ext uri="{FF2B5EF4-FFF2-40B4-BE49-F238E27FC236}">
                <a16:creationId xmlns:a16="http://schemas.microsoft.com/office/drawing/2014/main" id="{617F869C-B5F1-16A5-3482-33B5DAE58036}"/>
              </a:ext>
            </a:extLst>
          </p:cNvPr>
          <p:cNvSpPr txBox="1">
            <a:spLocks noChangeArrowheads="1"/>
          </p:cNvSpPr>
          <p:nvPr/>
        </p:nvSpPr>
        <p:spPr bwMode="auto">
          <a:xfrm>
            <a:off x="3148013" y="6072188"/>
            <a:ext cx="5729287"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r>
              <a:rPr lang="en-US" altLang="en-US" sz="2000" b="1">
                <a:latin typeface="News Gothic MT" panose="020B0503020103020203" pitchFamily="34" charset="0"/>
              </a:rPr>
              <a:t>Bioregional Annual Review, 2015 -16 </a:t>
            </a:r>
            <a:endParaRPr lang="en-US" altLang="en-US" sz="1400">
              <a:latin typeface="News Gothic MT" panose="020B0503020103020203" pitchFamily="34" charset="0"/>
            </a:endParaRPr>
          </a:p>
        </p:txBody>
      </p:sp>
      <p:cxnSp>
        <p:nvCxnSpPr>
          <p:cNvPr id="3" name="Straight Arrow Connector 2">
            <a:extLst>
              <a:ext uri="{FF2B5EF4-FFF2-40B4-BE49-F238E27FC236}">
                <a16:creationId xmlns:a16="http://schemas.microsoft.com/office/drawing/2014/main" id="{C8B3A016-BA20-3E9B-8265-B89BF8814F52}"/>
              </a:ext>
            </a:extLst>
          </p:cNvPr>
          <p:cNvCxnSpPr>
            <a:cxnSpLocks noChangeShapeType="1"/>
          </p:cNvCxnSpPr>
          <p:nvPr/>
        </p:nvCxnSpPr>
        <p:spPr bwMode="auto">
          <a:xfrm>
            <a:off x="223838" y="1843088"/>
            <a:ext cx="969962"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8" name="Straight Arrow Connector 7">
            <a:extLst>
              <a:ext uri="{FF2B5EF4-FFF2-40B4-BE49-F238E27FC236}">
                <a16:creationId xmlns:a16="http://schemas.microsoft.com/office/drawing/2014/main" id="{F6D45039-47AF-6214-9297-7A5978B997EA}"/>
              </a:ext>
            </a:extLst>
          </p:cNvPr>
          <p:cNvCxnSpPr>
            <a:cxnSpLocks noChangeShapeType="1"/>
          </p:cNvCxnSpPr>
          <p:nvPr/>
        </p:nvCxnSpPr>
        <p:spPr bwMode="auto">
          <a:xfrm>
            <a:off x="152400" y="2905125"/>
            <a:ext cx="969963"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9" name="Straight Arrow Connector 8">
            <a:extLst>
              <a:ext uri="{FF2B5EF4-FFF2-40B4-BE49-F238E27FC236}">
                <a16:creationId xmlns:a16="http://schemas.microsoft.com/office/drawing/2014/main" id="{6CEECBBB-D335-477D-1F31-039873CE6354}"/>
              </a:ext>
            </a:extLst>
          </p:cNvPr>
          <p:cNvCxnSpPr>
            <a:cxnSpLocks noChangeShapeType="1"/>
          </p:cNvCxnSpPr>
          <p:nvPr/>
        </p:nvCxnSpPr>
        <p:spPr bwMode="auto">
          <a:xfrm>
            <a:off x="152400" y="3875088"/>
            <a:ext cx="969963"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3254" name="Title 3">
            <a:extLst>
              <a:ext uri="{FF2B5EF4-FFF2-40B4-BE49-F238E27FC236}">
                <a16:creationId xmlns:a16="http://schemas.microsoft.com/office/drawing/2014/main" id="{151C55D0-7B44-BAE8-B586-4B9504CC1FE8}"/>
              </a:ext>
            </a:extLst>
          </p:cNvPr>
          <p:cNvSpPr txBox="1">
            <a:spLocks/>
          </p:cNvSpPr>
          <p:nvPr/>
        </p:nvSpPr>
        <p:spPr bwMode="auto">
          <a:xfrm>
            <a:off x="1568918" y="246063"/>
            <a:ext cx="7471895"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400" b="1" dirty="0" err="1">
                <a:solidFill>
                  <a:schemeClr val="accent1"/>
                </a:solidFill>
              </a:rPr>
              <a:t>Bioregional’s</a:t>
            </a:r>
            <a:r>
              <a:rPr lang="en-US" altLang="en-US" sz="4400" b="1" dirty="0">
                <a:solidFill>
                  <a:schemeClr val="accent1"/>
                </a:solidFill>
              </a:rPr>
              <a:t> 10 principles of One Planet Living</a:t>
            </a:r>
          </a:p>
        </p:txBody>
      </p:sp>
    </p:spTree>
    <p:extLst>
      <p:ext uri="{BB962C8B-B14F-4D97-AF65-F5344CB8AC3E}">
        <p14:creationId xmlns:p14="http://schemas.microsoft.com/office/powerpoint/2010/main" val="3620053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bwMode="auto">
          <a:xfrm>
            <a:off x="2590800" y="101600"/>
            <a:ext cx="6096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eaLnBrk="1" hangingPunct="1"/>
            <a:endParaRPr lang="en-US">
              <a:latin typeface="News Gothic MT" charset="0"/>
              <a:cs typeface="News Gothic MT" charset="0"/>
            </a:endParaRPr>
          </a:p>
        </p:txBody>
      </p:sp>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8923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085151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2115815"/>
          </a:xfrm>
          <a:prstGeom prst="rect">
            <a:avLst/>
          </a:prstGeom>
        </p:spPr>
      </p:pic>
      <p:grpSp>
        <p:nvGrpSpPr>
          <p:cNvPr id="10" name="Group 9">
            <a:extLst>
              <a:ext uri="{FF2B5EF4-FFF2-40B4-BE49-F238E27FC236}">
                <a16:creationId xmlns:a16="http://schemas.microsoft.com/office/drawing/2014/main" id="{DA632769-4788-63F0-E289-DEA35FF285A0}"/>
              </a:ext>
            </a:extLst>
          </p:cNvPr>
          <p:cNvGrpSpPr/>
          <p:nvPr/>
        </p:nvGrpSpPr>
        <p:grpSpPr>
          <a:xfrm>
            <a:off x="332181" y="1647304"/>
            <a:ext cx="8340274" cy="5158531"/>
            <a:chOff x="332181" y="1647304"/>
            <a:chExt cx="8340274" cy="5158531"/>
          </a:xfrm>
        </p:grpSpPr>
        <p:pic>
          <p:nvPicPr>
            <p:cNvPr id="5" name="Picture 4"/>
            <p:cNvPicPr>
              <a:picLocks noChangeAspect="1"/>
            </p:cNvPicPr>
            <p:nvPr/>
          </p:nvPicPr>
          <p:blipFill>
            <a:blip r:embed="rId3"/>
            <a:stretch>
              <a:fillRect/>
            </a:stretch>
          </p:blipFill>
          <p:spPr>
            <a:xfrm>
              <a:off x="332181" y="1647304"/>
              <a:ext cx="8340274" cy="5158531"/>
            </a:xfrm>
            <a:prstGeom prst="rect">
              <a:avLst/>
            </a:prstGeom>
          </p:spPr>
        </p:pic>
        <p:sp>
          <p:nvSpPr>
            <p:cNvPr id="3" name="TextBox 2">
              <a:extLst>
                <a:ext uri="{FF2B5EF4-FFF2-40B4-BE49-F238E27FC236}">
                  <a16:creationId xmlns:a16="http://schemas.microsoft.com/office/drawing/2014/main" id="{31E19270-BF05-F138-8EAA-AE733B5A246D}"/>
                </a:ext>
              </a:extLst>
            </p:cNvPr>
            <p:cNvSpPr txBox="1"/>
            <p:nvPr/>
          </p:nvSpPr>
          <p:spPr>
            <a:xfrm>
              <a:off x="6896391" y="2645204"/>
              <a:ext cx="1313958" cy="1938992"/>
            </a:xfrm>
            <a:prstGeom prst="rect">
              <a:avLst/>
            </a:prstGeom>
            <a:noFill/>
          </p:spPr>
          <p:txBody>
            <a:bodyPr wrap="square" rtlCol="0">
              <a:spAutoFit/>
            </a:bodyPr>
            <a:lstStyle/>
            <a:p>
              <a:r>
                <a:rPr lang="en-US" sz="2400" b="1" dirty="0">
                  <a:solidFill>
                    <a:schemeClr val="bg1"/>
                  </a:solidFill>
                  <a:latin typeface="+mn-lt"/>
                </a:rPr>
                <a:t>All these are getting worse</a:t>
              </a:r>
            </a:p>
          </p:txBody>
        </p:sp>
        <p:cxnSp>
          <p:nvCxnSpPr>
            <p:cNvPr id="9" name="Straight Arrow Connector 8">
              <a:extLst>
                <a:ext uri="{FF2B5EF4-FFF2-40B4-BE49-F238E27FC236}">
                  <a16:creationId xmlns:a16="http://schemas.microsoft.com/office/drawing/2014/main" id="{01D0210A-6DEE-BE6D-8C92-5234C01F9A86}"/>
                </a:ext>
              </a:extLst>
            </p:cNvPr>
            <p:cNvCxnSpPr/>
            <p:nvPr/>
          </p:nvCxnSpPr>
          <p:spPr>
            <a:xfrm>
              <a:off x="8210349" y="2743200"/>
              <a:ext cx="0" cy="3850105"/>
            </a:xfrm>
            <a:prstGeom prst="straightConnector1">
              <a:avLst/>
            </a:prstGeom>
            <a:ln w="7620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8392384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4"/>
          <p:cNvSpPr>
            <a:spLocks noGrp="1"/>
          </p:cNvSpPr>
          <p:nvPr>
            <p:ph type="title"/>
          </p:nvPr>
        </p:nvSpPr>
        <p:spPr bwMode="auto">
          <a:xfrm>
            <a:off x="1499220" y="58234"/>
            <a:ext cx="718758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a:latin typeface="News Gothic MT" charset="0"/>
                <a:cs typeface="News Gothic MT" charset="0"/>
              </a:rPr>
              <a:t>2021 </a:t>
            </a:r>
            <a:r>
              <a:rPr lang="en-US" dirty="0" err="1">
                <a:latin typeface="News Gothic MT" charset="0"/>
                <a:cs typeface="News Gothic MT" charset="0"/>
              </a:rPr>
              <a:t>Saanich</a:t>
            </a:r>
            <a:r>
              <a:rPr lang="en-US" dirty="0">
                <a:latin typeface="News Gothic MT" charset="0"/>
                <a:cs typeface="News Gothic MT" charset="0"/>
              </a:rPr>
              <a:t> ecological footprint = 4 planets</a:t>
            </a:r>
          </a:p>
        </p:txBody>
      </p:sp>
      <p:pic>
        <p:nvPicPr>
          <p:cNvPr id="5632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66863"/>
            <a:ext cx="9144000" cy="456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0" y="1521167"/>
            <a:ext cx="9144000" cy="5336833"/>
          </a:xfrm>
          <a:prstGeom prst="rect">
            <a:avLst/>
          </a:prstGeom>
        </p:spPr>
      </p:pic>
      <p:sp>
        <p:nvSpPr>
          <p:cNvPr id="6" name="TextBox 7"/>
          <p:cNvSpPr txBox="1">
            <a:spLocks noChangeArrowheads="1"/>
          </p:cNvSpPr>
          <p:nvPr/>
        </p:nvSpPr>
        <p:spPr bwMode="auto">
          <a:xfrm>
            <a:off x="4072287" y="1774436"/>
            <a:ext cx="49561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u="sng" dirty="0">
                <a:solidFill>
                  <a:srgbClr val="000000"/>
                </a:solidFill>
                <a:latin typeface="+mj-lt"/>
              </a:rPr>
              <a:t>Source:</a:t>
            </a:r>
            <a:r>
              <a:rPr lang="en-US" sz="2000" b="1" dirty="0">
                <a:solidFill>
                  <a:srgbClr val="000000"/>
                </a:solidFill>
                <a:latin typeface="+mj-lt"/>
              </a:rPr>
              <a:t> </a:t>
            </a:r>
            <a:r>
              <a:rPr lang="en-US" sz="2000" b="1" dirty="0">
                <a:latin typeface="+mj-lt"/>
              </a:rPr>
              <a:t>CHRM Consulting</a:t>
            </a:r>
            <a:r>
              <a:rPr lang="en-US" sz="2000" b="1" dirty="0">
                <a:solidFill>
                  <a:srgbClr val="000000"/>
                </a:solidFill>
                <a:latin typeface="+mj-lt"/>
              </a:rPr>
              <a:t>, 2018</a:t>
            </a:r>
          </a:p>
        </p:txBody>
      </p:sp>
    </p:spTree>
    <p:extLst>
      <p:ext uri="{BB962C8B-B14F-4D97-AF65-F5344CB8AC3E}">
        <p14:creationId xmlns:p14="http://schemas.microsoft.com/office/powerpoint/2010/main" val="25131629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3580794"/>
            <a:ext cx="5805796" cy="3205914"/>
            <a:chOff x="3332007" y="3636550"/>
            <a:chExt cx="5805796" cy="3205914"/>
          </a:xfrm>
        </p:grpSpPr>
        <p:pic>
          <p:nvPicPr>
            <p:cNvPr id="9" name="Picture 8"/>
            <p:cNvPicPr>
              <a:picLocks noChangeAspect="1"/>
            </p:cNvPicPr>
            <p:nvPr/>
          </p:nvPicPr>
          <p:blipFill>
            <a:blip r:embed="rId2"/>
            <a:stretch>
              <a:fillRect/>
            </a:stretch>
          </p:blipFill>
          <p:spPr>
            <a:xfrm>
              <a:off x="3332007" y="3636550"/>
              <a:ext cx="5805796" cy="3205914"/>
            </a:xfrm>
            <a:prstGeom prst="rect">
              <a:avLst/>
            </a:prstGeom>
          </p:spPr>
        </p:pic>
        <p:sp>
          <p:nvSpPr>
            <p:cNvPr id="10" name="Oval 9"/>
            <p:cNvSpPr/>
            <p:nvPr/>
          </p:nvSpPr>
          <p:spPr>
            <a:xfrm>
              <a:off x="6886497" y="4485622"/>
              <a:ext cx="2118732" cy="3252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64146" y="3766634"/>
              <a:ext cx="2118732" cy="461665"/>
            </a:xfrm>
            <a:prstGeom prst="rect">
              <a:avLst/>
            </a:prstGeom>
            <a:noFill/>
          </p:spPr>
          <p:txBody>
            <a:bodyPr wrap="square" rtlCol="0">
              <a:spAutoFit/>
            </a:bodyPr>
            <a:lstStyle/>
            <a:p>
              <a:r>
                <a:rPr lang="en-US" sz="2400" b="1" dirty="0"/>
                <a:t>TRANSPORT</a:t>
              </a:r>
            </a:p>
          </p:txBody>
        </p:sp>
        <p:sp>
          <p:nvSpPr>
            <p:cNvPr id="12" name="TextBox 11"/>
            <p:cNvSpPr txBox="1"/>
            <p:nvPr/>
          </p:nvSpPr>
          <p:spPr>
            <a:xfrm>
              <a:off x="4550938" y="5009378"/>
              <a:ext cx="997414" cy="523220"/>
            </a:xfrm>
            <a:prstGeom prst="rect">
              <a:avLst/>
            </a:prstGeom>
            <a:noFill/>
          </p:spPr>
          <p:txBody>
            <a:bodyPr wrap="square" rtlCol="0">
              <a:spAutoFit/>
            </a:bodyPr>
            <a:lstStyle/>
            <a:p>
              <a:pPr algn="ctr"/>
              <a:r>
                <a:rPr lang="en-US" sz="2800" b="1" dirty="0"/>
                <a:t>17%</a:t>
              </a:r>
            </a:p>
          </p:txBody>
        </p:sp>
      </p:grpSp>
      <p:grpSp>
        <p:nvGrpSpPr>
          <p:cNvPr id="20" name="Group 19"/>
          <p:cNvGrpSpPr/>
          <p:nvPr/>
        </p:nvGrpSpPr>
        <p:grpSpPr>
          <a:xfrm>
            <a:off x="5848748" y="64561"/>
            <a:ext cx="3529780" cy="6786707"/>
            <a:chOff x="0" y="1"/>
            <a:chExt cx="3529780" cy="6786707"/>
          </a:xfrm>
        </p:grpSpPr>
        <p:pic>
          <p:nvPicPr>
            <p:cNvPr id="15" name="Picture 14"/>
            <p:cNvPicPr>
              <a:picLocks noChangeAspect="1"/>
            </p:cNvPicPr>
            <p:nvPr/>
          </p:nvPicPr>
          <p:blipFill>
            <a:blip r:embed="rId3"/>
            <a:stretch>
              <a:fillRect/>
            </a:stretch>
          </p:blipFill>
          <p:spPr>
            <a:xfrm>
              <a:off x="23657" y="1"/>
              <a:ext cx="3185416" cy="3130389"/>
            </a:xfrm>
            <a:prstGeom prst="rect">
              <a:avLst/>
            </a:prstGeom>
          </p:spPr>
        </p:pic>
        <p:pic>
          <p:nvPicPr>
            <p:cNvPr id="16" name="Picture 15"/>
            <p:cNvPicPr>
              <a:picLocks noChangeAspect="1"/>
            </p:cNvPicPr>
            <p:nvPr/>
          </p:nvPicPr>
          <p:blipFill>
            <a:blip r:embed="rId4"/>
            <a:stretch>
              <a:fillRect/>
            </a:stretch>
          </p:blipFill>
          <p:spPr>
            <a:xfrm>
              <a:off x="0" y="3974123"/>
              <a:ext cx="3480219" cy="2812585"/>
            </a:xfrm>
            <a:prstGeom prst="rect">
              <a:avLst/>
            </a:prstGeom>
          </p:spPr>
        </p:pic>
        <p:sp>
          <p:nvSpPr>
            <p:cNvPr id="17" name="TextBox 16"/>
            <p:cNvSpPr txBox="1"/>
            <p:nvPr/>
          </p:nvSpPr>
          <p:spPr>
            <a:xfrm>
              <a:off x="387814" y="3299522"/>
              <a:ext cx="2499113" cy="461665"/>
            </a:xfrm>
            <a:prstGeom prst="rect">
              <a:avLst/>
            </a:prstGeom>
            <a:noFill/>
          </p:spPr>
          <p:txBody>
            <a:bodyPr wrap="square" rtlCol="0">
              <a:spAutoFit/>
            </a:bodyPr>
            <a:lstStyle/>
            <a:p>
              <a:pPr algn="ctr"/>
              <a:r>
                <a:rPr lang="en-US" sz="2400" b="1" dirty="0"/>
                <a:t>BUILDINGS</a:t>
              </a:r>
            </a:p>
          </p:txBody>
        </p:sp>
        <p:sp>
          <p:nvSpPr>
            <p:cNvPr id="18" name="Oval 17"/>
            <p:cNvSpPr/>
            <p:nvPr/>
          </p:nvSpPr>
          <p:spPr>
            <a:xfrm>
              <a:off x="73217" y="4953622"/>
              <a:ext cx="3456563" cy="702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013524" y="1292304"/>
              <a:ext cx="997414" cy="523220"/>
            </a:xfrm>
            <a:prstGeom prst="rect">
              <a:avLst/>
            </a:prstGeom>
            <a:noFill/>
          </p:spPr>
          <p:txBody>
            <a:bodyPr wrap="square" rtlCol="0">
              <a:spAutoFit/>
            </a:bodyPr>
            <a:lstStyle/>
            <a:p>
              <a:pPr algn="ctr"/>
              <a:r>
                <a:rPr lang="en-US" sz="2800" b="1" dirty="0"/>
                <a:t>7%</a:t>
              </a:r>
            </a:p>
          </p:txBody>
        </p:sp>
      </p:grpSp>
      <p:grpSp>
        <p:nvGrpSpPr>
          <p:cNvPr id="27" name="Group 26"/>
          <p:cNvGrpSpPr/>
          <p:nvPr/>
        </p:nvGrpSpPr>
        <p:grpSpPr>
          <a:xfrm>
            <a:off x="36756" y="64561"/>
            <a:ext cx="5811992" cy="3085171"/>
            <a:chOff x="36756" y="64561"/>
            <a:chExt cx="5811992" cy="3085171"/>
          </a:xfrm>
        </p:grpSpPr>
        <p:grpSp>
          <p:nvGrpSpPr>
            <p:cNvPr id="13" name="Group 12"/>
            <p:cNvGrpSpPr/>
            <p:nvPr/>
          </p:nvGrpSpPr>
          <p:grpSpPr>
            <a:xfrm>
              <a:off x="36756" y="64561"/>
              <a:ext cx="5811992" cy="3085171"/>
              <a:chOff x="-939424" y="358382"/>
              <a:chExt cx="5811992" cy="3085171"/>
            </a:xfrm>
          </p:grpSpPr>
          <p:pic>
            <p:nvPicPr>
              <p:cNvPr id="4" name="Picture 3"/>
              <p:cNvPicPr>
                <a:picLocks noChangeAspect="1"/>
              </p:cNvPicPr>
              <p:nvPr/>
            </p:nvPicPr>
            <p:blipFill>
              <a:blip r:embed="rId5"/>
              <a:stretch>
                <a:fillRect/>
              </a:stretch>
            </p:blipFill>
            <p:spPr>
              <a:xfrm>
                <a:off x="-939424" y="358382"/>
                <a:ext cx="5811992" cy="3085171"/>
              </a:xfrm>
              <a:prstGeom prst="rect">
                <a:avLst/>
              </a:prstGeom>
            </p:spPr>
          </p:pic>
          <p:sp>
            <p:nvSpPr>
              <p:cNvPr id="5" name="TextBox 4"/>
              <p:cNvSpPr txBox="1"/>
              <p:nvPr/>
            </p:nvSpPr>
            <p:spPr>
              <a:xfrm>
                <a:off x="74343" y="1552971"/>
                <a:ext cx="997414" cy="523220"/>
              </a:xfrm>
              <a:prstGeom prst="rect">
                <a:avLst/>
              </a:prstGeom>
              <a:noFill/>
            </p:spPr>
            <p:txBody>
              <a:bodyPr wrap="square" rtlCol="0">
                <a:spAutoFit/>
              </a:bodyPr>
              <a:lstStyle/>
              <a:p>
                <a:pPr algn="ctr"/>
                <a:r>
                  <a:rPr lang="en-US" sz="2800" b="1" dirty="0"/>
                  <a:t>24%</a:t>
                </a:r>
              </a:p>
            </p:txBody>
          </p:sp>
        </p:grpSp>
        <p:sp>
          <p:nvSpPr>
            <p:cNvPr id="24" name="TextBox 23"/>
            <p:cNvSpPr txBox="1"/>
            <p:nvPr/>
          </p:nvSpPr>
          <p:spPr>
            <a:xfrm>
              <a:off x="2517157" y="99122"/>
              <a:ext cx="1065561" cy="461665"/>
            </a:xfrm>
            <a:prstGeom prst="rect">
              <a:avLst/>
            </a:prstGeom>
            <a:noFill/>
          </p:spPr>
          <p:txBody>
            <a:bodyPr wrap="square" rtlCol="0">
              <a:spAutoFit/>
            </a:bodyPr>
            <a:lstStyle/>
            <a:p>
              <a:pPr algn="ctr"/>
              <a:r>
                <a:rPr lang="en-US" sz="2400" b="1" dirty="0"/>
                <a:t>FOOD</a:t>
              </a:r>
            </a:p>
          </p:txBody>
        </p:sp>
        <p:sp>
          <p:nvSpPr>
            <p:cNvPr id="25" name="Oval 24"/>
            <p:cNvSpPr/>
            <p:nvPr/>
          </p:nvSpPr>
          <p:spPr>
            <a:xfrm>
              <a:off x="3099607" y="748203"/>
              <a:ext cx="1521512" cy="3017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99607" y="1760769"/>
              <a:ext cx="1521512" cy="3017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9279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8840" y="657733"/>
            <a:ext cx="5018597" cy="2939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 y="3360738"/>
            <a:ext cx="4479925"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459" y="3394130"/>
            <a:ext cx="4721541" cy="3430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Box 6"/>
          <p:cNvSpPr txBox="1">
            <a:spLocks noChangeArrowheads="1"/>
          </p:cNvSpPr>
          <p:nvPr/>
        </p:nvSpPr>
        <p:spPr bwMode="auto">
          <a:xfrm>
            <a:off x="2960688" y="6456363"/>
            <a:ext cx="4937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News Gothic MT" charset="0"/>
                <a:ea typeface="ＭＳ Ｐゴシック" charset="0"/>
                <a:cs typeface="ＭＳ Ｐゴシック" charset="0"/>
              </a:defRPr>
            </a:lvl1pPr>
            <a:lvl2pPr marL="742950" indent="-285750">
              <a:defRPr>
                <a:solidFill>
                  <a:schemeClr val="tx1"/>
                </a:solidFill>
                <a:latin typeface="News Gothic MT" charset="0"/>
                <a:ea typeface="ＭＳ Ｐゴシック" charset="0"/>
              </a:defRPr>
            </a:lvl2pPr>
            <a:lvl3pPr marL="1143000" indent="-228600">
              <a:defRPr>
                <a:solidFill>
                  <a:schemeClr val="tx1"/>
                </a:solidFill>
                <a:latin typeface="News Gothic MT" charset="0"/>
                <a:ea typeface="ＭＳ Ｐゴシック" charset="0"/>
              </a:defRPr>
            </a:lvl3pPr>
            <a:lvl4pPr marL="1600200" indent="-228600">
              <a:defRPr>
                <a:solidFill>
                  <a:schemeClr val="tx1"/>
                </a:solidFill>
                <a:latin typeface="News Gothic MT" charset="0"/>
                <a:ea typeface="ＭＳ Ｐゴシック" charset="0"/>
              </a:defRPr>
            </a:lvl4pPr>
            <a:lvl5pPr marL="2057400" indent="-228600">
              <a:defRPr>
                <a:solidFill>
                  <a:schemeClr val="tx1"/>
                </a:solidFill>
                <a:latin typeface="News Gothic MT" charset="0"/>
                <a:ea typeface="ＭＳ Ｐゴシック" charset="0"/>
              </a:defRPr>
            </a:lvl5pPr>
            <a:lvl6pPr marL="2514600" indent="-228600" fontAlgn="base">
              <a:spcBef>
                <a:spcPct val="0"/>
              </a:spcBef>
              <a:spcAft>
                <a:spcPct val="0"/>
              </a:spcAft>
              <a:defRPr>
                <a:solidFill>
                  <a:schemeClr val="tx1"/>
                </a:solidFill>
                <a:latin typeface="News Gothic MT" charset="0"/>
                <a:ea typeface="ＭＳ Ｐゴシック" charset="0"/>
              </a:defRPr>
            </a:lvl6pPr>
            <a:lvl7pPr marL="2971800" indent="-228600" fontAlgn="base">
              <a:spcBef>
                <a:spcPct val="0"/>
              </a:spcBef>
              <a:spcAft>
                <a:spcPct val="0"/>
              </a:spcAft>
              <a:defRPr>
                <a:solidFill>
                  <a:schemeClr val="tx1"/>
                </a:solidFill>
                <a:latin typeface="News Gothic MT" charset="0"/>
                <a:ea typeface="ＭＳ Ｐゴシック" charset="0"/>
              </a:defRPr>
            </a:lvl7pPr>
            <a:lvl8pPr marL="3429000" indent="-228600" fontAlgn="base">
              <a:spcBef>
                <a:spcPct val="0"/>
              </a:spcBef>
              <a:spcAft>
                <a:spcPct val="0"/>
              </a:spcAft>
              <a:defRPr>
                <a:solidFill>
                  <a:schemeClr val="tx1"/>
                </a:solidFill>
                <a:latin typeface="News Gothic MT" charset="0"/>
                <a:ea typeface="ＭＳ Ｐゴシック" charset="0"/>
              </a:defRPr>
            </a:lvl8pPr>
            <a:lvl9pPr marL="3886200" indent="-228600" fontAlgn="base">
              <a:spcBef>
                <a:spcPct val="0"/>
              </a:spcBef>
              <a:spcAft>
                <a:spcPct val="0"/>
              </a:spcAft>
              <a:defRPr>
                <a:solidFill>
                  <a:schemeClr val="tx1"/>
                </a:solidFill>
                <a:latin typeface="News Gothic MT" charset="0"/>
                <a:ea typeface="ＭＳ Ｐゴシック" charset="0"/>
              </a:defRPr>
            </a:lvl9pPr>
          </a:lstStyle>
          <a:p>
            <a:r>
              <a:rPr lang="en-US" b="1" u="sng"/>
              <a:t>Source:</a:t>
            </a:r>
            <a:r>
              <a:rPr lang="en-US" b="1"/>
              <a:t> One Planet Saanich Team, 2018</a:t>
            </a:r>
          </a:p>
        </p:txBody>
      </p:sp>
      <p:sp>
        <p:nvSpPr>
          <p:cNvPr id="2" name="Title 1"/>
          <p:cNvSpPr>
            <a:spLocks noGrp="1"/>
          </p:cNvSpPr>
          <p:nvPr>
            <p:ph type="title"/>
          </p:nvPr>
        </p:nvSpPr>
        <p:spPr/>
        <p:txBody>
          <a:bodyPr/>
          <a:lstStyle/>
          <a:p>
            <a:pPr algn="l"/>
            <a:r>
              <a:rPr lang="en-US" dirty="0" err="1"/>
              <a:t>Saanich’s</a:t>
            </a:r>
            <a:r>
              <a:rPr lang="en-US" dirty="0"/>
              <a:t> ecological footprint</a:t>
            </a:r>
          </a:p>
        </p:txBody>
      </p:sp>
    </p:spTree>
    <p:extLst>
      <p:ext uri="{BB962C8B-B14F-4D97-AF65-F5344CB8AC3E}">
        <p14:creationId xmlns:p14="http://schemas.microsoft.com/office/powerpoint/2010/main" val="24005780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a:xfrm>
            <a:off x="470617" y="2473325"/>
            <a:ext cx="8303497" cy="1336675"/>
          </a:xfrm>
        </p:spPr>
        <p:txBody>
          <a:bodyPr/>
          <a:lstStyle/>
          <a:p>
            <a:r>
              <a:rPr lang="en-US" dirty="0">
                <a:latin typeface="News Gothic MT" charset="0"/>
              </a:rPr>
              <a:t>Happily, there are many  health co-benefits . . . </a:t>
            </a:r>
          </a:p>
        </p:txBody>
      </p:sp>
    </p:spTree>
    <p:extLst>
      <p:ext uri="{BB962C8B-B14F-4D97-AF65-F5344CB8AC3E}">
        <p14:creationId xmlns:p14="http://schemas.microsoft.com/office/powerpoint/2010/main" val="27686322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054C053D-45E0-D231-A2AE-995EEC628771}"/>
              </a:ext>
            </a:extLst>
          </p:cNvPr>
          <p:cNvSpPr>
            <a:spLocks noGrp="1"/>
          </p:cNvSpPr>
          <p:nvPr>
            <p:ph type="title"/>
          </p:nvPr>
        </p:nvSpPr>
        <p:spPr bwMode="auto">
          <a:xfrm>
            <a:off x="2590800" y="111125"/>
            <a:ext cx="6096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News Gothic MT" panose="020B0503020103020203" pitchFamily="34" charset="0"/>
                <a:ea typeface="ＭＳ Ｐゴシック" panose="020B0600070205080204" pitchFamily="34" charset="-128"/>
              </a:rPr>
              <a:t>Health co-benefits of a One Planet region</a:t>
            </a:r>
          </a:p>
        </p:txBody>
      </p:sp>
      <p:sp>
        <p:nvSpPr>
          <p:cNvPr id="64514" name="Content Placeholder 2">
            <a:extLst>
              <a:ext uri="{FF2B5EF4-FFF2-40B4-BE49-F238E27FC236}">
                <a16:creationId xmlns:a16="http://schemas.microsoft.com/office/drawing/2014/main" id="{F9003EF1-5B46-58D3-7562-14A92CCEFDD7}"/>
              </a:ext>
            </a:extLst>
          </p:cNvPr>
          <p:cNvSpPr>
            <a:spLocks noGrp="1"/>
          </p:cNvSpPr>
          <p:nvPr>
            <p:ph idx="1"/>
          </p:nvPr>
        </p:nvSpPr>
        <p:spPr bwMode="auto">
          <a:xfrm>
            <a:off x="549275" y="1444625"/>
            <a:ext cx="8042275" cy="434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latin typeface="News Gothic MT" panose="020B0503020103020203" pitchFamily="34" charset="0"/>
                <a:ea typeface="ＭＳ Ｐゴシック" panose="020B0600070205080204" pitchFamily="34" charset="-128"/>
              </a:rPr>
              <a:t>Clean energy systems </a:t>
            </a:r>
            <a:r>
              <a:rPr lang="en-US" altLang="en-US">
                <a:latin typeface="News Gothic MT" panose="020B0503020103020203" pitchFamily="34" charset="0"/>
                <a:ea typeface="ＭＳ Ｐゴシック" panose="020B0600070205080204" pitchFamily="34" charset="-128"/>
              </a:rPr>
              <a:t>(industry, transportation, electricity generation, space heating etc)</a:t>
            </a:r>
          </a:p>
          <a:p>
            <a:pPr lvl="1" eaLnBrk="1" hangingPunct="1"/>
            <a:r>
              <a:rPr lang="en-US" altLang="en-US" sz="2400">
                <a:latin typeface="News Gothic MT" panose="020B0503020103020203" pitchFamily="34" charset="0"/>
                <a:ea typeface="ＭＳ Ｐゴシック" panose="020B0600070205080204" pitchFamily="34" charset="-128"/>
              </a:rPr>
              <a:t>Reduced climate change, reduced air pollution</a:t>
            </a:r>
            <a:endParaRPr lang="en-US" altLang="en-US">
              <a:latin typeface="News Gothic MT" panose="020B0503020103020203" pitchFamily="34" charset="0"/>
              <a:ea typeface="ＭＳ Ｐゴシック" panose="020B0600070205080204" pitchFamily="34" charset="-128"/>
            </a:endParaRPr>
          </a:p>
          <a:p>
            <a:pPr eaLnBrk="1" hangingPunct="1"/>
            <a:r>
              <a:rPr lang="en-US" altLang="en-US" sz="2800">
                <a:latin typeface="News Gothic MT" panose="020B0503020103020203" pitchFamily="34" charset="0"/>
                <a:ea typeface="ＭＳ Ｐゴシック" panose="020B0600070205080204" pitchFamily="34" charset="-128"/>
              </a:rPr>
              <a:t>Low meat diet, smaller portions</a:t>
            </a:r>
          </a:p>
          <a:p>
            <a:pPr lvl="1" eaLnBrk="1" hangingPunct="1"/>
            <a:r>
              <a:rPr lang="en-US" altLang="en-US" sz="2400">
                <a:latin typeface="News Gothic MT" panose="020B0503020103020203" pitchFamily="34" charset="0"/>
                <a:ea typeface="ＭＳ Ｐゴシック" panose="020B0600070205080204" pitchFamily="34" charset="-128"/>
              </a:rPr>
              <a:t>Reduced mortality, reduced obesity</a:t>
            </a:r>
          </a:p>
          <a:p>
            <a:pPr eaLnBrk="1" hangingPunct="1"/>
            <a:r>
              <a:rPr lang="en-US" altLang="en-US" sz="2800">
                <a:latin typeface="News Gothic MT" panose="020B0503020103020203" pitchFamily="34" charset="0"/>
                <a:ea typeface="ＭＳ Ｐゴシック" panose="020B0600070205080204" pitchFamily="34" charset="-128"/>
              </a:rPr>
              <a:t>Active and public transportation</a:t>
            </a:r>
          </a:p>
          <a:p>
            <a:pPr lvl="1" eaLnBrk="1" hangingPunct="1"/>
            <a:r>
              <a:rPr lang="en-US" altLang="en-US" sz="2400">
                <a:solidFill>
                  <a:srgbClr val="000000"/>
                </a:solidFill>
                <a:latin typeface="News Gothic MT" panose="020B0503020103020203" pitchFamily="34" charset="0"/>
                <a:ea typeface="ＭＳ Ｐゴシック" panose="020B0600070205080204" pitchFamily="34" charset="-128"/>
              </a:rPr>
              <a:t>Fewer injuries, increased physical activity, strengthened social connections </a:t>
            </a:r>
          </a:p>
          <a:p>
            <a:pPr eaLnBrk="1" hangingPunct="1"/>
            <a:r>
              <a:rPr lang="en-US" altLang="en-US" sz="2800">
                <a:latin typeface="News Gothic MT" panose="020B0503020103020203" pitchFamily="34" charset="0"/>
                <a:ea typeface="ＭＳ Ｐゴシック" panose="020B0600070205080204" pitchFamily="34" charset="-128"/>
              </a:rPr>
              <a:t>Reduced pollution and waste</a:t>
            </a:r>
          </a:p>
          <a:p>
            <a:pPr eaLnBrk="1" hangingPunct="1"/>
            <a:r>
              <a:rPr lang="en-US" altLang="en-US" sz="2800">
                <a:latin typeface="News Gothic MT" panose="020B0503020103020203" pitchFamily="34" charset="0"/>
                <a:ea typeface="ＭＳ Ｐゴシック" panose="020B0600070205080204" pitchFamily="34" charset="-128"/>
              </a:rPr>
              <a:t>Other?</a:t>
            </a:r>
          </a:p>
          <a:p>
            <a:pPr eaLnBrk="1" hangingPunct="1"/>
            <a:endParaRPr lang="en-US" altLang="en-US">
              <a:latin typeface="News Gothic MT" panose="020B0503020103020203" pitchFamily="34" charset="0"/>
              <a:ea typeface="ＭＳ Ｐゴシック" panose="020B0600070205080204" pitchFamily="34" charset="-12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A79CA2B2-98DD-A8E5-6ADC-283CD2D84AC7}"/>
              </a:ext>
            </a:extLst>
          </p:cNvPr>
          <p:cNvSpPr>
            <a:spLocks noGrp="1"/>
          </p:cNvSpPr>
          <p:nvPr>
            <p:ph type="title"/>
          </p:nvPr>
        </p:nvSpPr>
        <p:spPr bwMode="auto">
          <a:xfrm>
            <a:off x="2590800" y="101600"/>
            <a:ext cx="6096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News Gothic MT" panose="020B0503020103020203" pitchFamily="34" charset="0"/>
                <a:ea typeface="ＭＳ Ｐゴシック" panose="020B0600070205080204" pitchFamily="34" charset="-128"/>
              </a:rPr>
              <a:t>Feeding a One Planet Region</a:t>
            </a:r>
          </a:p>
        </p:txBody>
      </p:sp>
      <p:pic>
        <p:nvPicPr>
          <p:cNvPr id="65538" name="Picture 3">
            <a:extLst>
              <a:ext uri="{FF2B5EF4-FFF2-40B4-BE49-F238E27FC236}">
                <a16:creationId xmlns:a16="http://schemas.microsoft.com/office/drawing/2014/main" id="{0DE605DB-645D-8985-8D73-CE2CAFB1AB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5913" y="1462088"/>
            <a:ext cx="6172200" cy="361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TextBox 6">
            <a:extLst>
              <a:ext uri="{FF2B5EF4-FFF2-40B4-BE49-F238E27FC236}">
                <a16:creationId xmlns:a16="http://schemas.microsoft.com/office/drawing/2014/main" id="{B1B2CFD7-F8DA-F4F8-3537-D56698CF7262}"/>
              </a:ext>
            </a:extLst>
          </p:cNvPr>
          <p:cNvSpPr txBox="1">
            <a:spLocks noChangeArrowheads="1"/>
          </p:cNvSpPr>
          <p:nvPr/>
        </p:nvSpPr>
        <p:spPr bwMode="auto">
          <a:xfrm>
            <a:off x="1331913" y="6313488"/>
            <a:ext cx="65659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u="sng">
                <a:solidFill>
                  <a:srgbClr val="FFFFFF"/>
                </a:solidFill>
                <a:latin typeface="News Gothic MT" panose="020B0503020103020203" pitchFamily="34" charset="0"/>
              </a:rPr>
              <a:t>Source:</a:t>
            </a:r>
            <a:r>
              <a:rPr lang="en-US" altLang="en-US" b="1">
                <a:solidFill>
                  <a:srgbClr val="FFFFFF"/>
                </a:solidFill>
                <a:latin typeface="News Gothic MT" panose="020B0503020103020203" pitchFamily="34" charset="0"/>
              </a:rPr>
              <a:t> One Planet Saanich Team, 2018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BF34A34D-C191-565D-8772-9E2E969474B4}"/>
              </a:ext>
            </a:extLst>
          </p:cNvPr>
          <p:cNvSpPr>
            <a:spLocks noGrp="1"/>
          </p:cNvSpPr>
          <p:nvPr>
            <p:ph type="title"/>
          </p:nvPr>
        </p:nvSpPr>
        <p:spPr bwMode="auto">
          <a:xfrm>
            <a:off x="1182688" y="1597025"/>
            <a:ext cx="6715125" cy="35020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CA" altLang="en-US" sz="5400">
                <a:latin typeface="News Gothic MT" panose="020B0503020103020203" pitchFamily="34" charset="0"/>
                <a:ea typeface="ＭＳ Ｐゴシック" panose="020B0600070205080204" pitchFamily="34" charset="-128"/>
              </a:rPr>
              <a:t>“</a:t>
            </a:r>
            <a:r>
              <a:rPr lang="en-CA" altLang="ja-JP">
                <a:latin typeface="News Gothic MT" panose="020B0503020103020203" pitchFamily="34" charset="0"/>
                <a:ea typeface="ＭＳ Ｐゴシック" panose="020B0600070205080204" pitchFamily="34" charset="-128"/>
              </a:rPr>
              <a:t>Eat food, not too much, mostly plants</a:t>
            </a:r>
            <a:r>
              <a:rPr lang="en-CA" altLang="en-US">
                <a:latin typeface="News Gothic MT" panose="020B0503020103020203" pitchFamily="34" charset="0"/>
                <a:ea typeface="ＭＳ Ｐゴシック" panose="020B0600070205080204" pitchFamily="34" charset="-128"/>
              </a:rPr>
              <a:t>”</a:t>
            </a:r>
            <a:r>
              <a:rPr lang="en-CA" altLang="ja-JP">
                <a:latin typeface="News Gothic MT" panose="020B0503020103020203" pitchFamily="34" charset="0"/>
                <a:ea typeface="ＭＳ Ｐゴシック" panose="020B0600070205080204" pitchFamily="34" charset="-128"/>
              </a:rPr>
              <a:t> </a:t>
            </a:r>
            <a:br>
              <a:rPr lang="en-CA" altLang="ja-JP">
                <a:latin typeface="News Gothic MT" panose="020B0503020103020203" pitchFamily="34" charset="0"/>
                <a:ea typeface="ＭＳ Ｐゴシック" panose="020B0600070205080204" pitchFamily="34" charset="-128"/>
              </a:rPr>
            </a:br>
            <a:r>
              <a:rPr lang="en-CA" altLang="ja-JP" sz="2800">
                <a:solidFill>
                  <a:schemeClr val="tx1"/>
                </a:solidFill>
                <a:latin typeface="News Gothic MT" panose="020B0503020103020203" pitchFamily="34" charset="0"/>
                <a:ea typeface="ＭＳ Ｐゴシック" panose="020B0600070205080204" pitchFamily="34" charset="-128"/>
              </a:rPr>
              <a:t>(</a:t>
            </a:r>
            <a:r>
              <a:rPr lang="en-CA" altLang="ja-JP" sz="3200">
                <a:solidFill>
                  <a:schemeClr val="tx1"/>
                </a:solidFill>
                <a:latin typeface="News Gothic MT" panose="020B0503020103020203" pitchFamily="34" charset="0"/>
                <a:ea typeface="ＭＳ Ｐゴシック" panose="020B0600070205080204" pitchFamily="34" charset="-128"/>
              </a:rPr>
              <a:t>Michael Pollan, </a:t>
            </a:r>
            <a:r>
              <a:rPr lang="en-CA" altLang="ja-JP" sz="2800" i="1">
                <a:solidFill>
                  <a:schemeClr val="tx1"/>
                </a:solidFill>
                <a:latin typeface="News Gothic MT" panose="020B0503020103020203" pitchFamily="34" charset="0"/>
                <a:ea typeface="ＭＳ Ｐゴシック" panose="020B0600070205080204" pitchFamily="34" charset="-128"/>
              </a:rPr>
              <a:t>In Defense of Food</a:t>
            </a:r>
            <a:r>
              <a:rPr lang="en-CA" altLang="ja-JP" sz="2800">
                <a:solidFill>
                  <a:schemeClr val="tx1"/>
                </a:solidFill>
                <a:latin typeface="News Gothic MT" panose="020B0503020103020203" pitchFamily="34" charset="0"/>
                <a:ea typeface="ＭＳ Ｐゴシック" panose="020B0600070205080204" pitchFamily="34" charset="-128"/>
              </a:rPr>
              <a:t>)</a:t>
            </a:r>
            <a:br>
              <a:rPr lang="en-CA" altLang="ja-JP" sz="2800">
                <a:solidFill>
                  <a:schemeClr val="tx1"/>
                </a:solidFill>
                <a:latin typeface="News Gothic MT" panose="020B0503020103020203" pitchFamily="34" charset="0"/>
                <a:ea typeface="ＭＳ Ｐゴシック" panose="020B0600070205080204" pitchFamily="34" charset="-128"/>
              </a:rPr>
            </a:br>
            <a:r>
              <a:rPr lang="en-CA" altLang="ja-JP">
                <a:latin typeface="News Gothic MT" panose="020B0503020103020203" pitchFamily="34" charset="0"/>
                <a:ea typeface="ＭＳ Ｐゴシック" panose="020B0600070205080204" pitchFamily="34" charset="-128"/>
              </a:rPr>
              <a:t>would be a good national food policy</a:t>
            </a:r>
            <a:endParaRPr lang="en-CA" altLang="en-US" sz="3600" i="1">
              <a:latin typeface="News Gothic MT" panose="020B0503020103020203" pitchFamily="34" charset="0"/>
              <a:ea typeface="ＭＳ Ｐゴシック" panose="020B0600070205080204" pitchFamily="34" charset="-128"/>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8BD78DEE-16C3-6B59-7703-33FBE353ACD7}"/>
              </a:ext>
            </a:extLst>
          </p:cNvPr>
          <p:cNvSpPr>
            <a:spLocks noGrp="1"/>
          </p:cNvSpPr>
          <p:nvPr>
            <p:ph type="title"/>
          </p:nvPr>
        </p:nvSpPr>
        <p:spPr bwMode="auto">
          <a:xfrm>
            <a:off x="1504950" y="46038"/>
            <a:ext cx="7199313" cy="13366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News Gothic MT" panose="020B0503020103020203" pitchFamily="34" charset="0"/>
                <a:ea typeface="ＭＳ Ｐゴシック" panose="020B0600070205080204" pitchFamily="34" charset="-128"/>
              </a:rPr>
              <a:t>The EAT-Lancet Commission </a:t>
            </a:r>
          </a:p>
        </p:txBody>
      </p:sp>
      <p:sp>
        <p:nvSpPr>
          <p:cNvPr id="69634" name="Content Placeholder 2">
            <a:extLst>
              <a:ext uri="{FF2B5EF4-FFF2-40B4-BE49-F238E27FC236}">
                <a16:creationId xmlns:a16="http://schemas.microsoft.com/office/drawing/2014/main" id="{0B2EE2FE-E135-6A25-BD39-F1190024EB65}"/>
              </a:ext>
            </a:extLst>
          </p:cNvPr>
          <p:cNvSpPr>
            <a:spLocks noGrp="1"/>
          </p:cNvSpPr>
          <p:nvPr>
            <p:ph idx="1"/>
          </p:nvPr>
        </p:nvSpPr>
        <p:spPr bwMode="auto">
          <a:xfrm>
            <a:off x="276225" y="1444625"/>
            <a:ext cx="4679950" cy="5240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a:latin typeface="News Gothic MT" panose="020B0503020103020203" pitchFamily="34" charset="0"/>
                <a:ea typeface="ＭＳ Ｐゴシック" panose="020B0600070205080204" pitchFamily="34" charset="-128"/>
              </a:rPr>
              <a:t>“</a:t>
            </a:r>
            <a:r>
              <a:rPr lang="en-US" altLang="ja-JP" sz="2400" dirty="0">
                <a:solidFill>
                  <a:srgbClr val="FF0000"/>
                </a:solidFill>
                <a:latin typeface="News Gothic MT" panose="020B0503020103020203" pitchFamily="34" charset="0"/>
                <a:ea typeface="ＭＳ Ｐゴシック" panose="020B0600070205080204" pitchFamily="34" charset="-128"/>
              </a:rPr>
              <a:t>global consumption of fruits, vegetables, nuts and legumes will have to double</a:t>
            </a:r>
            <a:r>
              <a:rPr lang="en-US" altLang="ja-JP" sz="2400" dirty="0">
                <a:latin typeface="News Gothic MT" panose="020B0503020103020203" pitchFamily="34" charset="0"/>
                <a:ea typeface="ＭＳ Ｐゴシック" panose="020B0600070205080204" pitchFamily="34" charset="-128"/>
              </a:rPr>
              <a:t>, and </a:t>
            </a:r>
            <a:r>
              <a:rPr lang="en-US" altLang="ja-JP" sz="2400" dirty="0">
                <a:solidFill>
                  <a:srgbClr val="FF0000"/>
                </a:solidFill>
                <a:latin typeface="News Gothic MT" panose="020B0503020103020203" pitchFamily="34" charset="0"/>
                <a:ea typeface="ＭＳ Ｐゴシック" panose="020B0600070205080204" pitchFamily="34" charset="-128"/>
              </a:rPr>
              <a:t>consumption of foods such as red meat and sugar will have to be reduced by more than 50 percent</a:t>
            </a:r>
            <a:r>
              <a:rPr lang="en-US" altLang="en-US" sz="2400" dirty="0">
                <a:latin typeface="News Gothic MT" panose="020B0503020103020203" pitchFamily="34" charset="0"/>
                <a:ea typeface="ＭＳ Ｐゴシック" panose="020B0600070205080204" pitchFamily="34" charset="-128"/>
              </a:rPr>
              <a:t>”</a:t>
            </a:r>
            <a:r>
              <a:rPr lang="en-US" altLang="ja-JP" sz="2400" dirty="0">
                <a:latin typeface="News Gothic MT" panose="020B0503020103020203" pitchFamily="34" charset="0"/>
                <a:ea typeface="ＭＳ Ｐゴシック" panose="020B0600070205080204" pitchFamily="34" charset="-128"/>
              </a:rPr>
              <a:t>.  </a:t>
            </a:r>
            <a:endParaRPr lang="en-CA" altLang="ja-JP" sz="2400" dirty="0">
              <a:latin typeface="News Gothic MT" panose="020B0503020103020203" pitchFamily="34" charset="0"/>
              <a:ea typeface="ＭＳ Ｐゴシック" panose="020B0600070205080204" pitchFamily="34" charset="-128"/>
            </a:endParaRPr>
          </a:p>
          <a:p>
            <a:pPr eaLnBrk="1" hangingPunct="1"/>
            <a:r>
              <a:rPr lang="en-US" altLang="en-US" sz="2400" dirty="0">
                <a:latin typeface="News Gothic MT" panose="020B0503020103020203" pitchFamily="34" charset="0"/>
                <a:ea typeface="ＭＳ Ｐゴシック" panose="020B0600070205080204" pitchFamily="34" charset="-128"/>
              </a:rPr>
              <a:t>“</a:t>
            </a:r>
            <a:r>
              <a:rPr lang="en-US" altLang="ja-JP" sz="2400" dirty="0">
                <a:latin typeface="News Gothic MT" panose="020B0503020103020203" pitchFamily="34" charset="0"/>
                <a:ea typeface="ＭＳ Ｐゴシック" panose="020B0600070205080204" pitchFamily="34" charset="-128"/>
              </a:rPr>
              <a:t>a diet rich in plant-based foods and with fewer animal source foods confers both improved health and environmental benefits</a:t>
            </a:r>
            <a:r>
              <a:rPr lang="en-US" altLang="en-US" sz="2400" dirty="0">
                <a:latin typeface="News Gothic MT" panose="020B0503020103020203" pitchFamily="34" charset="0"/>
                <a:ea typeface="ＭＳ Ｐゴシック" panose="020B0600070205080204" pitchFamily="34" charset="-128"/>
              </a:rPr>
              <a:t>”</a:t>
            </a:r>
            <a:r>
              <a:rPr lang="en-CA" altLang="ja-JP" sz="2400" dirty="0">
                <a:latin typeface="News Gothic MT" panose="020B0503020103020203" pitchFamily="34" charset="0"/>
                <a:ea typeface="ＭＳ Ｐゴシック" panose="020B0600070205080204" pitchFamily="34" charset="-128"/>
              </a:rPr>
              <a:t> </a:t>
            </a:r>
            <a:endParaRPr lang="en-US" altLang="en-US" sz="2400" dirty="0">
              <a:latin typeface="News Gothic MT" panose="020B0503020103020203" pitchFamily="34" charset="0"/>
              <a:ea typeface="ＭＳ Ｐゴシック" panose="020B0600070205080204" pitchFamily="34" charset="-128"/>
            </a:endParaRPr>
          </a:p>
        </p:txBody>
      </p:sp>
      <p:pic>
        <p:nvPicPr>
          <p:cNvPr id="69635" name="Picture 3">
            <a:extLst>
              <a:ext uri="{FF2B5EF4-FFF2-40B4-BE49-F238E27FC236}">
                <a16:creationId xmlns:a16="http://schemas.microsoft.com/office/drawing/2014/main" id="{62BB4FA2-CB89-B2EE-F569-319B7767F0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662" y="1477963"/>
            <a:ext cx="3970338" cy="538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3">
            <a:extLst>
              <a:ext uri="{FF2B5EF4-FFF2-40B4-BE49-F238E27FC236}">
                <a16:creationId xmlns:a16="http://schemas.microsoft.com/office/drawing/2014/main" id="{F7D8F535-303E-D2BF-F07F-3BD2FBEA69C6}"/>
              </a:ext>
            </a:extLst>
          </p:cNvPr>
          <p:cNvSpPr>
            <a:spLocks noGrp="1"/>
          </p:cNvSpPr>
          <p:nvPr>
            <p:ph type="title"/>
          </p:nvPr>
        </p:nvSpPr>
        <p:spPr bwMode="auto">
          <a:xfrm>
            <a:off x="80963" y="1668463"/>
            <a:ext cx="2601912" cy="3870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News Gothic MT" panose="020B0503020103020203" pitchFamily="34" charset="0"/>
                <a:ea typeface="ＭＳ Ｐゴシック" panose="020B0600070205080204" pitchFamily="34" charset="-128"/>
              </a:rPr>
              <a:t>The new Canada Food Guide (2019)</a:t>
            </a:r>
          </a:p>
        </p:txBody>
      </p:sp>
      <p:pic>
        <p:nvPicPr>
          <p:cNvPr id="70658" name="Picture 4">
            <a:extLst>
              <a:ext uri="{FF2B5EF4-FFF2-40B4-BE49-F238E27FC236}">
                <a16:creationId xmlns:a16="http://schemas.microsoft.com/office/drawing/2014/main" id="{B4759C32-CCE8-5F1E-8E26-A837DBA63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0"/>
            <a:ext cx="652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101DFB4-E71A-D109-16A8-14C159E21684}"/>
              </a:ext>
            </a:extLst>
          </p:cNvPr>
          <p:cNvSpPr>
            <a:spLocks noGrp="1"/>
          </p:cNvSpPr>
          <p:nvPr>
            <p:ph type="title"/>
          </p:nvPr>
        </p:nvSpPr>
        <p:spPr bwMode="auto">
          <a:xfrm>
            <a:off x="1828800" y="111125"/>
            <a:ext cx="6858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News Gothic MT" panose="020B0503020103020203" pitchFamily="34" charset="0"/>
                <a:ea typeface="ＭＳ Ｐゴシック" panose="020B0600070205080204" pitchFamily="34" charset="-128"/>
              </a:rPr>
              <a:t>Co-benefits of active/ public transportation</a:t>
            </a:r>
          </a:p>
        </p:txBody>
      </p:sp>
      <p:sp>
        <p:nvSpPr>
          <p:cNvPr id="71682" name="Content Placeholder 2">
            <a:extLst>
              <a:ext uri="{FF2B5EF4-FFF2-40B4-BE49-F238E27FC236}">
                <a16:creationId xmlns:a16="http://schemas.microsoft.com/office/drawing/2014/main" id="{369AC75C-7FBF-D1B5-82A5-CAF1880310B9}"/>
              </a:ext>
            </a:extLst>
          </p:cNvPr>
          <p:cNvSpPr>
            <a:spLocks noGrp="1"/>
          </p:cNvSpPr>
          <p:nvPr>
            <p:ph idx="1"/>
          </p:nvPr>
        </p:nvSpPr>
        <p:spPr bwMode="auto">
          <a:xfrm>
            <a:off x="368300" y="2416175"/>
            <a:ext cx="6718300" cy="40592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solidFill>
                  <a:srgbClr val="000000"/>
                </a:solidFill>
                <a:latin typeface="News Gothic MT" panose="020B0503020103020203" pitchFamily="34" charset="0"/>
                <a:ea typeface="ＭＳ Ｐゴシック" panose="020B0600070205080204" pitchFamily="34" charset="-128"/>
              </a:rPr>
              <a:t>Reduced GHGs</a:t>
            </a:r>
          </a:p>
          <a:p>
            <a:pPr eaLnBrk="1" hangingPunct="1"/>
            <a:r>
              <a:rPr lang="en-US" altLang="en-US">
                <a:solidFill>
                  <a:srgbClr val="000000"/>
                </a:solidFill>
                <a:latin typeface="News Gothic MT" panose="020B0503020103020203" pitchFamily="34" charset="0"/>
                <a:ea typeface="ＭＳ Ｐゴシック" panose="020B0600070205080204" pitchFamily="34" charset="-128"/>
              </a:rPr>
              <a:t>Reduced air pollution</a:t>
            </a:r>
          </a:p>
          <a:p>
            <a:pPr eaLnBrk="1" hangingPunct="1"/>
            <a:r>
              <a:rPr lang="en-US" altLang="en-US">
                <a:solidFill>
                  <a:srgbClr val="000000"/>
                </a:solidFill>
                <a:latin typeface="News Gothic MT" panose="020B0503020103020203" pitchFamily="34" charset="0"/>
                <a:ea typeface="ＭＳ Ｐゴシック" panose="020B0600070205080204" pitchFamily="34" charset="-128"/>
              </a:rPr>
              <a:t>Fewer injuries</a:t>
            </a:r>
          </a:p>
          <a:p>
            <a:pPr eaLnBrk="1" hangingPunct="1"/>
            <a:r>
              <a:rPr lang="en-US" altLang="en-US">
                <a:solidFill>
                  <a:srgbClr val="000000"/>
                </a:solidFill>
                <a:latin typeface="News Gothic MT" panose="020B0503020103020203" pitchFamily="34" charset="0"/>
                <a:ea typeface="ＭＳ Ｐゴシック" panose="020B0600070205080204" pitchFamily="34" charset="-128"/>
              </a:rPr>
              <a:t>Increased physical activity </a:t>
            </a:r>
          </a:p>
          <a:p>
            <a:pPr eaLnBrk="1" hangingPunct="1"/>
            <a:r>
              <a:rPr lang="en-US" altLang="en-US">
                <a:solidFill>
                  <a:srgbClr val="000000"/>
                </a:solidFill>
                <a:latin typeface="News Gothic MT" panose="020B0503020103020203" pitchFamily="34" charset="0"/>
                <a:ea typeface="ＭＳ Ｐゴシック" panose="020B0600070205080204" pitchFamily="34" charset="-128"/>
              </a:rPr>
              <a:t>Strengthens social connections </a:t>
            </a:r>
          </a:p>
          <a:p>
            <a:pPr eaLnBrk="1" hangingPunct="1"/>
            <a:endParaRPr lang="en-US" altLang="en-US">
              <a:latin typeface="News Gothic MT" panose="020B0503020103020203" pitchFamily="34" charset="0"/>
              <a:ea typeface="ＭＳ Ｐゴシック" panose="020B0600070205080204" pitchFamily="34" charset="-128"/>
            </a:endParaRPr>
          </a:p>
        </p:txBody>
      </p:sp>
      <p:pic>
        <p:nvPicPr>
          <p:cNvPr id="71683" name="Picture 4">
            <a:extLst>
              <a:ext uri="{FF2B5EF4-FFF2-40B4-BE49-F238E27FC236}">
                <a16:creationId xmlns:a16="http://schemas.microsoft.com/office/drawing/2014/main" id="{32068FF9-BC4F-DECD-AB40-BA953A007D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1444625"/>
            <a:ext cx="3748088"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 green logo Inspiration theme">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 green logo Inspiration theme</Template>
  <TotalTime>4790</TotalTime>
  <Words>6780</Words>
  <Application>Microsoft Macintosh PowerPoint</Application>
  <PresentationFormat>On-screen Show (4:3)</PresentationFormat>
  <Paragraphs>741</Paragraphs>
  <Slides>129</Slides>
  <Notes>47</Notes>
  <HiddenSlides>38</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129</vt:i4>
      </vt:variant>
    </vt:vector>
  </HeadingPairs>
  <TitlesOfParts>
    <vt:vector size="144" baseType="lpstr">
      <vt:lpstr>MS Mincho</vt:lpstr>
      <vt:lpstr>ＭＳ Ｐゴシック</vt:lpstr>
      <vt:lpstr>Aptos</vt:lpstr>
      <vt:lpstr>Arial</vt:lpstr>
      <vt:lpstr>Calibri</vt:lpstr>
      <vt:lpstr>Cambria</vt:lpstr>
      <vt:lpstr>Gill Sans MT</vt:lpstr>
      <vt:lpstr>Helvetica</vt:lpstr>
      <vt:lpstr>Lucida Grande</vt:lpstr>
      <vt:lpstr>Mangal</vt:lpstr>
      <vt:lpstr>News Gothic MT</vt:lpstr>
      <vt:lpstr>Times New Roman</vt:lpstr>
      <vt:lpstr>Verdana</vt:lpstr>
      <vt:lpstr>Wingdings 2</vt:lpstr>
      <vt:lpstr>TH green logo Inspiration theme</vt:lpstr>
      <vt:lpstr>Creating a Healthy One Planet Community</vt:lpstr>
      <vt:lpstr>Outline</vt:lpstr>
      <vt:lpstr>1. The planetary crisis  is real - and profound</vt:lpstr>
      <vt:lpstr>Welcome to the Anthropocene</vt:lpstr>
      <vt:lpstr>The Anthropocene – more than just climate change</vt:lpstr>
      <vt:lpstr>Planetary Health Check 2024</vt:lpstr>
      <vt:lpstr>We have crossed 7 of 9 Planetary Boundaries</vt:lpstr>
      <vt:lpstr>PowerPoint Presentation</vt:lpstr>
      <vt:lpstr>PowerPoint Presentation</vt:lpstr>
      <vt:lpstr>To put it bluntly!</vt:lpstr>
      <vt:lpstr>Living Planet Index 2020 Average size of monitored wildlife populations </vt:lpstr>
      <vt:lpstr>PowerPoint Presentation</vt:lpstr>
      <vt:lpstr>PowerPoint Presentation</vt:lpstr>
      <vt:lpstr>PowerPoint Presentation</vt:lpstr>
      <vt:lpstr>We behave in Canada as if we have all this . . . </vt:lpstr>
      <vt:lpstr>. . . but this is what  we actually have</vt:lpstr>
      <vt:lpstr>PowerPoint Presentation</vt:lpstr>
      <vt:lpstr>All this is driven by three powerful forces . . .</vt:lpstr>
      <vt:lpstr>. . . .operating massively and rapidly</vt:lpstr>
      <vt:lpstr>1 a) The polycrisis</vt:lpstr>
      <vt:lpstr>A confluence of challenges</vt:lpstr>
      <vt:lpstr>The Anthropocene is just one part of the  polycrisis</vt:lpstr>
      <vt:lpstr>A polycrisis is . . . </vt:lpstr>
      <vt:lpstr>. </vt:lpstr>
      <vt:lpstr>Acceleration is itself accelerating</vt:lpstr>
      <vt:lpstr>PowerPoint Presentation</vt:lpstr>
      <vt:lpstr>Growing inequality</vt:lpstr>
      <vt:lpstr>Global income and wealth inequality, 2021</vt:lpstr>
      <vt:lpstr>World income inequality</vt:lpstr>
      <vt:lpstr>World wealth inequality</vt:lpstr>
      <vt:lpstr>Canada pre-tax income inequality</vt:lpstr>
      <vt:lpstr>Canada post-tax income inequality</vt:lpstr>
      <vt:lpstr>Canada wealth inequality</vt:lpstr>
      <vt:lpstr>World social conditions</vt:lpstr>
      <vt:lpstr>World social condition, 2025</vt:lpstr>
      <vt:lpstr>Social cohesion at risk: a trust deficit  </vt:lpstr>
      <vt:lpstr>2. We need to change: Towards a  Wellbeing Society</vt:lpstr>
      <vt:lpstr>“Every system is perfectly designed to get the results it gets”</vt:lpstr>
      <vt:lpstr>Our systems are designed for negative outcomes! </vt:lpstr>
      <vt:lpstr>The way we seem to think it is</vt:lpstr>
      <vt:lpstr>The way it is</vt:lpstr>
      <vt:lpstr>PowerPoint Presentation</vt:lpstr>
      <vt:lpstr>Wellbeing</vt:lpstr>
      <vt:lpstr>The Geneva Charter for Well-being </vt:lpstr>
      <vt:lpstr>Some key principles of  a Wellbeing society</vt:lpstr>
      <vt:lpstr>Beyond reform</vt:lpstr>
      <vt:lpstr>Transformation is more than transition</vt:lpstr>
      <vt:lpstr>Some approaches  to consider</vt:lpstr>
      <vt:lpstr>i) Legal and ethical approaches</vt:lpstr>
      <vt:lpstr>PowerPoint Presentation</vt:lpstr>
      <vt:lpstr>ii) Broadening concepts of social justice</vt:lpstr>
      <vt:lpstr>iii) Re-discovering the spirit in nature</vt:lpstr>
      <vt:lpstr>Reverence for Nature</vt:lpstr>
      <vt:lpstr>iv) An economics             fit for purpose</vt:lpstr>
      <vt:lpstr>Economy or society?</vt:lpstr>
      <vt:lpstr>A wellbeing economy is not the end, it is the means: The end is a wellbeing society.</vt:lpstr>
      <vt:lpstr>The problem is capitalism</vt:lpstr>
      <vt:lpstr>Different forms of capitalism</vt:lpstr>
      <vt:lpstr>Real capitalism</vt:lpstr>
      <vt:lpstr>Some alternatives</vt:lpstr>
      <vt:lpstr>PowerPoint Presentation</vt:lpstr>
      <vt:lpstr>Purpose-driven organisations (PDOs)</vt:lpstr>
      <vt:lpstr>ISO 37000</vt:lpstr>
      <vt:lpstr>v) Culture wars:  Ideology, interest and ‘ignore-ance’ </vt:lpstr>
      <vt:lpstr>Ignorance – or ‘ignore-ance’?</vt:lpstr>
      <vt:lpstr>vi) Changing social norms and core values</vt:lpstr>
      <vt:lpstr>Values shift</vt:lpstr>
      <vt:lpstr>Core values to shift</vt:lpstr>
      <vt:lpstr>The Great Transition Initiative</vt:lpstr>
      <vt:lpstr>Four value sets that need transforming</vt:lpstr>
      <vt:lpstr>PowerPoint Presentation</vt:lpstr>
      <vt:lpstr>Adopting Indigenous worldviews</vt:lpstr>
      <vt:lpstr>Reverence for Nature</vt:lpstr>
      <vt:lpstr>Personhood for nature in BC</vt:lpstr>
      <vt:lpstr>Numerous recent UN reports and other statements recognise the importance of Indigenous Peoples</vt:lpstr>
      <vt:lpstr>It is time to heed Indigenous voices</vt:lpstr>
      <vt:lpstr>3. Implications for urban development</vt:lpstr>
      <vt:lpstr>3 a) Healthy communities</vt:lpstr>
      <vt:lpstr>Definition</vt:lpstr>
      <vt:lpstr>11 parameters of        a Healthy City/Town</vt:lpstr>
      <vt:lpstr>PowerPoint Presentation</vt:lpstr>
      <vt:lpstr>PowerPoint Presentation</vt:lpstr>
      <vt:lpstr>PowerPoint Presentation</vt:lpstr>
      <vt:lpstr>3 b) One Planet Communities</vt:lpstr>
      <vt:lpstr>PowerPoint Presentation</vt:lpstr>
      <vt:lpstr>But in Canada we behave as if we have all this </vt:lpstr>
      <vt:lpstr>PowerPoint Presentation</vt:lpstr>
      <vt:lpstr>PowerPoint Presentation</vt:lpstr>
      <vt:lpstr>PowerPoint Presentation</vt:lpstr>
      <vt:lpstr>2021 Saanich ecological footprint = 4 planets</vt:lpstr>
      <vt:lpstr>PowerPoint Presentation</vt:lpstr>
      <vt:lpstr>Saanich’s ecological footprint</vt:lpstr>
      <vt:lpstr>Happily, there are many  health co-benefits . . . </vt:lpstr>
      <vt:lpstr>Health co-benefits of a One Planet region</vt:lpstr>
      <vt:lpstr>Feeding a One Planet Region</vt:lpstr>
      <vt:lpstr>“Eat food, not too much, mostly plants”  (Michael Pollan, In Defense of Food) would be a good national food policy</vt:lpstr>
      <vt:lpstr>The EAT-Lancet Commission </vt:lpstr>
      <vt:lpstr>The new Canada Food Guide (2019)</vt:lpstr>
      <vt:lpstr>Co-benefits of active/ public transportation</vt:lpstr>
      <vt:lpstr>Health benefits of conservation and clean energy</vt:lpstr>
      <vt:lpstr>One Planet Saanich and One Planet BC</vt:lpstr>
      <vt:lpstr>PowerPoint Presentation</vt:lpstr>
      <vt:lpstr>3 c) Planetary Health Cities</vt:lpstr>
      <vt:lpstr>PowerPoint Presentation</vt:lpstr>
      <vt:lpstr>3 d) Ecological impacts of different urban forms</vt:lpstr>
      <vt:lpstr>PowerPoint Presentation</vt:lpstr>
      <vt:lpstr>Housing-mix assumptions for three development scenarios, each using 40 hectares</vt:lpstr>
      <vt:lpstr>PowerPoint Presentation</vt:lpstr>
      <vt:lpstr>PowerPoint Presentation</vt:lpstr>
      <vt:lpstr>Emissions in summary</vt:lpstr>
      <vt:lpstr>PowerPoint Presentation</vt:lpstr>
      <vt:lpstr>In summary</vt:lpstr>
      <vt:lpstr>PowerPoint Presentation</vt:lpstr>
      <vt:lpstr>PowerPoint Presentation</vt:lpstr>
      <vt:lpstr>3 e) Livable Victoria 5 Big Ideas</vt:lpstr>
      <vt:lpstr>4. Shouldn’t we be talking about this? Ideas for deepening democracy</vt:lpstr>
      <vt:lpstr>This may be the most difficult thing humanity has ever attempted</vt:lpstr>
      <vt:lpstr>We have to be able to explain</vt:lpstr>
      <vt:lpstr>“We need to reach a social tipping point before we reach a planetary one” ----- Will Steffen ANU and  Stockholm Resilience Centre</vt:lpstr>
      <vt:lpstr>We need an act of collective imagination</vt:lpstr>
      <vt:lpstr>Conversations for a  One Planet Region</vt:lpstr>
      <vt:lpstr>Getting to a  One Planet Region</vt:lpstr>
      <vt:lpstr>Future-proofing the Greater Victoria Region</vt:lpstr>
      <vt:lpstr>A challenge of governance</vt:lpstr>
      <vt:lpstr>A GVR Futures Council</vt:lpstr>
      <vt:lpstr>Key sectors that need to be part of the Futures Council</vt:lpstr>
      <vt:lpstr>The Process for Conversations </vt:lpstr>
      <vt:lpstr>Techniques for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Trevor Hancock</dc:creator>
  <cp:lastModifiedBy>Trevor Hancock</cp:lastModifiedBy>
  <cp:revision>8</cp:revision>
  <dcterms:created xsi:type="dcterms:W3CDTF">2025-09-21T00:52:34Z</dcterms:created>
  <dcterms:modified xsi:type="dcterms:W3CDTF">2025-09-25T02:59:16Z</dcterms:modified>
</cp:coreProperties>
</file>